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ppt/tags/tag3.xml" ContentType="application/vnd.openxmlformats-officedocument.presentationml.tags+xml"/>
  <Override PartName="/ppt/tags/tag5.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6.xml" ContentType="application/vnd.openxmlformats-officedocument.presentationml.tags+xml"/>
  <Override PartName="/ppt/tags/tag4.xml" ContentType="application/vnd.openxmlformats-officedocument.presentationml.tags+xml"/>
  <Override PartName="/ppt/tags/tag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6" r:id="rId2"/>
    <p:sldId id="256" r:id="rId3"/>
    <p:sldId id="267" r:id="rId4"/>
    <p:sldId id="516" r:id="rId5"/>
    <p:sldId id="288" r:id="rId6"/>
    <p:sldId id="257" r:id="rId7"/>
    <p:sldId id="284" r:id="rId8"/>
    <p:sldId id="285" r:id="rId9"/>
    <p:sldId id="286" r:id="rId10"/>
    <p:sldId id="287" r:id="rId11"/>
    <p:sldId id="518" r:id="rId12"/>
    <p:sldId id="523" r:id="rId13"/>
    <p:sldId id="519" r:id="rId14"/>
    <p:sldId id="520" r:id="rId15"/>
    <p:sldId id="521" r:id="rId16"/>
    <p:sldId id="522" r:id="rId17"/>
    <p:sldId id="268" r:id="rId18"/>
    <p:sldId id="289" r:id="rId19"/>
    <p:sldId id="318" r:id="rId20"/>
    <p:sldId id="524" r:id="rId21"/>
    <p:sldId id="291" r:id="rId22"/>
    <p:sldId id="271" r:id="rId23"/>
    <p:sldId id="506" r:id="rId24"/>
    <p:sldId id="294" r:id="rId25"/>
    <p:sldId id="509" r:id="rId26"/>
    <p:sldId id="292" r:id="rId27"/>
    <p:sldId id="272" r:id="rId28"/>
    <p:sldId id="320" r:id="rId29"/>
    <p:sldId id="514" r:id="rId30"/>
    <p:sldId id="515" r:id="rId31"/>
    <p:sldId id="504" r:id="rId32"/>
    <p:sldId id="505" r:id="rId33"/>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DE"/>
    <a:srgbClr val="001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517" autoAdjust="0"/>
  </p:normalViewPr>
  <p:slideViewPr>
    <p:cSldViewPr snapToGrid="0" snapToObjects="1">
      <p:cViewPr varScale="1">
        <p:scale>
          <a:sx n="119" d="100"/>
          <a:sy n="119" d="100"/>
        </p:scale>
        <p:origin x="21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DE97E-CE46-4089-8E1F-75272A696019}" type="doc">
      <dgm:prSet loTypeId="urn:microsoft.com/office/officeart/2005/8/layout/hProcess7" loCatId="process" qsTypeId="urn:microsoft.com/office/officeart/2005/8/quickstyle/simple1" qsCatId="simple" csTypeId="urn:microsoft.com/office/officeart/2005/8/colors/colorful5" csCatId="colorful" phldr="1"/>
      <dgm:spPr/>
      <dgm:t>
        <a:bodyPr/>
        <a:lstStyle/>
        <a:p>
          <a:endParaRPr lang="en-US"/>
        </a:p>
      </dgm:t>
    </dgm:pt>
    <dgm:pt modelId="{4FEC3796-89D0-4590-83DC-9877402CE8DD}">
      <dgm:prSet phldrT="[Text]" custT="1"/>
      <dgm:spPr/>
      <dgm:t>
        <a:bodyPr/>
        <a:lstStyle/>
        <a:p>
          <a:r>
            <a:rPr lang="en-US" sz="1600" b="1" dirty="0">
              <a:solidFill>
                <a:schemeClr val="tx1"/>
              </a:solidFill>
            </a:rPr>
            <a:t>Foundational Work</a:t>
          </a:r>
        </a:p>
      </dgm:t>
    </dgm:pt>
    <dgm:pt modelId="{4113C283-41A3-4EF2-A9A1-8E1936795BAB}" type="parTrans" cxnId="{34601746-D8FA-488C-AAAD-435C8763E1F2}">
      <dgm:prSet/>
      <dgm:spPr/>
      <dgm:t>
        <a:bodyPr/>
        <a:lstStyle/>
        <a:p>
          <a:endParaRPr lang="en-US"/>
        </a:p>
      </dgm:t>
    </dgm:pt>
    <dgm:pt modelId="{610FF5EE-1E37-4626-AE21-11C71B40036C}" type="sibTrans" cxnId="{34601746-D8FA-488C-AAAD-435C8763E1F2}">
      <dgm:prSet/>
      <dgm:spPr/>
      <dgm:t>
        <a:bodyPr/>
        <a:lstStyle/>
        <a:p>
          <a:endParaRPr lang="en-US"/>
        </a:p>
      </dgm:t>
    </dgm:pt>
    <dgm:pt modelId="{11F43DB1-D746-4B80-BA30-F33D394F65C1}">
      <dgm:prSet phldrT="[Text]"/>
      <dgm:spPr/>
      <dgm:t>
        <a:bodyPr/>
        <a:lstStyle/>
        <a:p>
          <a:r>
            <a:rPr lang="en-US" dirty="0"/>
            <a:t>Decisions 1-4</a:t>
          </a:r>
        </a:p>
      </dgm:t>
    </dgm:pt>
    <dgm:pt modelId="{095D2FC0-1F64-4F89-8C73-2905CE317F86}" type="parTrans" cxnId="{5BDA45BC-DF0C-4F41-AC6E-8325C935BAB3}">
      <dgm:prSet/>
      <dgm:spPr/>
      <dgm:t>
        <a:bodyPr/>
        <a:lstStyle/>
        <a:p>
          <a:endParaRPr lang="en-US"/>
        </a:p>
      </dgm:t>
    </dgm:pt>
    <dgm:pt modelId="{3ED277A6-5AA3-438B-9A76-BBA3D3952586}" type="sibTrans" cxnId="{5BDA45BC-DF0C-4F41-AC6E-8325C935BAB3}">
      <dgm:prSet/>
      <dgm:spPr/>
      <dgm:t>
        <a:bodyPr/>
        <a:lstStyle/>
        <a:p>
          <a:endParaRPr lang="en-US"/>
        </a:p>
      </dgm:t>
    </dgm:pt>
    <dgm:pt modelId="{59359084-C206-4B96-B728-529F92FC6FE0}">
      <dgm:prSet phldrT="[Text]"/>
      <dgm:spPr/>
      <dgm:t>
        <a:bodyPr/>
        <a:lstStyle/>
        <a:p>
          <a:r>
            <a:rPr lang="en-US" b="1" dirty="0">
              <a:solidFill>
                <a:schemeClr val="tx1"/>
              </a:solidFill>
            </a:rPr>
            <a:t>Incumbency &amp; Availability</a:t>
          </a:r>
        </a:p>
      </dgm:t>
    </dgm:pt>
    <dgm:pt modelId="{2EDD95FA-FBCC-4F71-8A8A-2BB9B65A9B46}" type="parTrans" cxnId="{E8783ECA-A61C-4968-9A0E-7994A4B2D727}">
      <dgm:prSet/>
      <dgm:spPr/>
      <dgm:t>
        <a:bodyPr/>
        <a:lstStyle/>
        <a:p>
          <a:endParaRPr lang="en-US"/>
        </a:p>
      </dgm:t>
    </dgm:pt>
    <dgm:pt modelId="{7E65FD66-A2D3-4616-A572-4B48832FF3BD}" type="sibTrans" cxnId="{E8783ECA-A61C-4968-9A0E-7994A4B2D727}">
      <dgm:prSet/>
      <dgm:spPr/>
      <dgm:t>
        <a:bodyPr/>
        <a:lstStyle/>
        <a:p>
          <a:endParaRPr lang="en-US"/>
        </a:p>
      </dgm:t>
    </dgm:pt>
    <dgm:pt modelId="{05B61C72-A9CA-4C0E-961A-E59D82EB80A3}">
      <dgm:prSet phldrT="[Text]"/>
      <dgm:spPr/>
      <dgm:t>
        <a:bodyPr/>
        <a:lstStyle/>
        <a:p>
          <a:r>
            <a:rPr lang="en-US" dirty="0"/>
            <a:t>Decisions 5-11</a:t>
          </a:r>
        </a:p>
      </dgm:t>
    </dgm:pt>
    <dgm:pt modelId="{95BAAD55-44EA-44BB-99C0-4AE76433510F}" type="parTrans" cxnId="{94E9A616-010A-4142-B094-4EB48448106C}">
      <dgm:prSet/>
      <dgm:spPr/>
      <dgm:t>
        <a:bodyPr/>
        <a:lstStyle/>
        <a:p>
          <a:endParaRPr lang="en-US"/>
        </a:p>
      </dgm:t>
    </dgm:pt>
    <dgm:pt modelId="{47576196-238A-44D4-A6FF-CA8259BE8E3C}" type="sibTrans" cxnId="{94E9A616-010A-4142-B094-4EB48448106C}">
      <dgm:prSet/>
      <dgm:spPr/>
      <dgm:t>
        <a:bodyPr/>
        <a:lstStyle/>
        <a:p>
          <a:endParaRPr lang="en-US"/>
        </a:p>
      </dgm:t>
    </dgm:pt>
    <dgm:pt modelId="{4DF951DC-45ED-4B69-AA87-1B7836E535B6}">
      <dgm:prSet phldrT="[Text]" custT="1"/>
      <dgm:spPr/>
      <dgm:t>
        <a:bodyPr/>
        <a:lstStyle/>
        <a:p>
          <a:r>
            <a:rPr lang="en-US" sz="1400" b="1" dirty="0">
              <a:solidFill>
                <a:schemeClr val="tx1"/>
              </a:solidFill>
            </a:rPr>
            <a:t>Section 503 &amp; VEVRAA</a:t>
          </a:r>
        </a:p>
      </dgm:t>
    </dgm:pt>
    <dgm:pt modelId="{1BB29D01-8F54-4ABD-B07B-BC061D730894}" type="parTrans" cxnId="{BD39FF28-8771-4F06-A20F-ED42EF4FF8C7}">
      <dgm:prSet/>
      <dgm:spPr/>
      <dgm:t>
        <a:bodyPr/>
        <a:lstStyle/>
        <a:p>
          <a:endParaRPr lang="en-US"/>
        </a:p>
      </dgm:t>
    </dgm:pt>
    <dgm:pt modelId="{78C0A3C2-6F0B-4B68-A50E-D0DDAC0BCA5D}" type="sibTrans" cxnId="{BD39FF28-8771-4F06-A20F-ED42EF4FF8C7}">
      <dgm:prSet/>
      <dgm:spPr/>
      <dgm:t>
        <a:bodyPr/>
        <a:lstStyle/>
        <a:p>
          <a:endParaRPr lang="en-US"/>
        </a:p>
      </dgm:t>
    </dgm:pt>
    <dgm:pt modelId="{BD04AE59-CAE9-4CD7-8EE4-132B992F1946}">
      <dgm:prSet phldrT="[Text]"/>
      <dgm:spPr/>
      <dgm:t>
        <a:bodyPr/>
        <a:lstStyle/>
        <a:p>
          <a:r>
            <a:rPr lang="en-US" dirty="0"/>
            <a:t>Decisions 12 &amp; 13</a:t>
          </a:r>
        </a:p>
      </dgm:t>
    </dgm:pt>
    <dgm:pt modelId="{D94AF579-98AD-4E62-A5AE-DB827A872301}" type="parTrans" cxnId="{626229B6-8A04-43A2-B19E-4B6E5AB74B18}">
      <dgm:prSet/>
      <dgm:spPr/>
      <dgm:t>
        <a:bodyPr/>
        <a:lstStyle/>
        <a:p>
          <a:endParaRPr lang="en-US"/>
        </a:p>
      </dgm:t>
    </dgm:pt>
    <dgm:pt modelId="{4EF8A08C-BAC8-4122-B3A6-9AABB7522688}" type="sibTrans" cxnId="{626229B6-8A04-43A2-B19E-4B6E5AB74B18}">
      <dgm:prSet/>
      <dgm:spPr/>
      <dgm:t>
        <a:bodyPr/>
        <a:lstStyle/>
        <a:p>
          <a:endParaRPr lang="en-US"/>
        </a:p>
      </dgm:t>
    </dgm:pt>
    <dgm:pt modelId="{2A5036DC-2C41-4C2E-B14F-DE7A069F2E70}">
      <dgm:prSet phldrT="[Text]" custT="1"/>
      <dgm:spPr/>
      <dgm:t>
        <a:bodyPr/>
        <a:lstStyle/>
        <a:p>
          <a:r>
            <a:rPr lang="en-US" sz="1600" b="1" dirty="0">
              <a:solidFill>
                <a:schemeClr val="tx1"/>
              </a:solidFill>
            </a:rPr>
            <a:t>Prepare New Plan</a:t>
          </a:r>
        </a:p>
      </dgm:t>
    </dgm:pt>
    <dgm:pt modelId="{2E486FC8-5975-4E48-A70C-6AFE63C235E6}" type="parTrans" cxnId="{38A09E67-1567-4FDA-B99D-FAB4A0F1F796}">
      <dgm:prSet/>
      <dgm:spPr/>
      <dgm:t>
        <a:bodyPr/>
        <a:lstStyle/>
        <a:p>
          <a:endParaRPr lang="en-US"/>
        </a:p>
      </dgm:t>
    </dgm:pt>
    <dgm:pt modelId="{809FA348-B3CE-4EE5-8CD0-96ACE0567C7B}" type="sibTrans" cxnId="{38A09E67-1567-4FDA-B99D-FAB4A0F1F796}">
      <dgm:prSet/>
      <dgm:spPr/>
      <dgm:t>
        <a:bodyPr/>
        <a:lstStyle/>
        <a:p>
          <a:endParaRPr lang="en-US"/>
        </a:p>
      </dgm:t>
    </dgm:pt>
    <dgm:pt modelId="{4ED0B40A-29DE-40C0-B8C1-97065D5C5B55}">
      <dgm:prSet phldrT="[Text]"/>
      <dgm:spPr/>
      <dgm:t>
        <a:bodyPr/>
        <a:lstStyle/>
        <a:p>
          <a:r>
            <a:rPr lang="en-US" dirty="0"/>
            <a:t>Decisions 14 &amp; 15</a:t>
          </a:r>
        </a:p>
      </dgm:t>
    </dgm:pt>
    <dgm:pt modelId="{3480ABAF-CC58-4C5E-A5A1-EBD5347F4C5F}" type="parTrans" cxnId="{AC06D675-06DA-491F-BCDB-1E1FC187C7B0}">
      <dgm:prSet/>
      <dgm:spPr/>
      <dgm:t>
        <a:bodyPr/>
        <a:lstStyle/>
        <a:p>
          <a:endParaRPr lang="en-US"/>
        </a:p>
      </dgm:t>
    </dgm:pt>
    <dgm:pt modelId="{D7B59E2A-0EB9-48DE-B476-69007566C913}" type="sibTrans" cxnId="{AC06D675-06DA-491F-BCDB-1E1FC187C7B0}">
      <dgm:prSet/>
      <dgm:spPr/>
      <dgm:t>
        <a:bodyPr/>
        <a:lstStyle/>
        <a:p>
          <a:endParaRPr lang="en-US"/>
        </a:p>
      </dgm:t>
    </dgm:pt>
    <dgm:pt modelId="{94424E7A-5845-4E09-973F-E78083E32387}" type="pres">
      <dgm:prSet presAssocID="{D59DE97E-CE46-4089-8E1F-75272A696019}" presName="Name0" presStyleCnt="0">
        <dgm:presLayoutVars>
          <dgm:dir/>
          <dgm:animLvl val="lvl"/>
          <dgm:resizeHandles val="exact"/>
        </dgm:presLayoutVars>
      </dgm:prSet>
      <dgm:spPr/>
    </dgm:pt>
    <dgm:pt modelId="{9ACF637C-2AE0-42E0-AE53-FC274FA822DF}" type="pres">
      <dgm:prSet presAssocID="{4FEC3796-89D0-4590-83DC-9877402CE8DD}" presName="compositeNode" presStyleCnt="0">
        <dgm:presLayoutVars>
          <dgm:bulletEnabled val="1"/>
        </dgm:presLayoutVars>
      </dgm:prSet>
      <dgm:spPr/>
    </dgm:pt>
    <dgm:pt modelId="{C7343B58-CFF4-4C19-93F3-CFACA928E391}" type="pres">
      <dgm:prSet presAssocID="{4FEC3796-89D0-4590-83DC-9877402CE8DD}" presName="bgRect" presStyleLbl="node1" presStyleIdx="0" presStyleCnt="4"/>
      <dgm:spPr/>
    </dgm:pt>
    <dgm:pt modelId="{3A849D71-9E15-4F4F-BD4E-D9285732FC9A}" type="pres">
      <dgm:prSet presAssocID="{4FEC3796-89D0-4590-83DC-9877402CE8DD}" presName="parentNode" presStyleLbl="node1" presStyleIdx="0" presStyleCnt="4">
        <dgm:presLayoutVars>
          <dgm:chMax val="0"/>
          <dgm:bulletEnabled val="1"/>
        </dgm:presLayoutVars>
      </dgm:prSet>
      <dgm:spPr/>
    </dgm:pt>
    <dgm:pt modelId="{C1D7A294-8572-42C7-9E09-1DB56E1E6CB6}" type="pres">
      <dgm:prSet presAssocID="{4FEC3796-89D0-4590-83DC-9877402CE8DD}" presName="childNode" presStyleLbl="node1" presStyleIdx="0" presStyleCnt="4">
        <dgm:presLayoutVars>
          <dgm:bulletEnabled val="1"/>
        </dgm:presLayoutVars>
      </dgm:prSet>
      <dgm:spPr/>
    </dgm:pt>
    <dgm:pt modelId="{9B25FE13-BC13-4516-A871-FE0E8A31C04D}" type="pres">
      <dgm:prSet presAssocID="{610FF5EE-1E37-4626-AE21-11C71B40036C}" presName="hSp" presStyleCnt="0"/>
      <dgm:spPr/>
    </dgm:pt>
    <dgm:pt modelId="{A4E900FE-DD06-4526-A2DB-C895DFA08453}" type="pres">
      <dgm:prSet presAssocID="{610FF5EE-1E37-4626-AE21-11C71B40036C}" presName="vProcSp" presStyleCnt="0"/>
      <dgm:spPr/>
    </dgm:pt>
    <dgm:pt modelId="{EE6D9415-1DF8-40E2-94E2-876772293211}" type="pres">
      <dgm:prSet presAssocID="{610FF5EE-1E37-4626-AE21-11C71B40036C}" presName="vSp1" presStyleCnt="0"/>
      <dgm:spPr/>
    </dgm:pt>
    <dgm:pt modelId="{6AEDC2EA-0B1A-4D52-B412-EB46CE727142}" type="pres">
      <dgm:prSet presAssocID="{610FF5EE-1E37-4626-AE21-11C71B40036C}" presName="simulatedConn" presStyleLbl="solidFgAcc1" presStyleIdx="0" presStyleCnt="3"/>
      <dgm:spPr>
        <a:solidFill>
          <a:srgbClr val="7030A0"/>
        </a:solidFill>
      </dgm:spPr>
    </dgm:pt>
    <dgm:pt modelId="{068CA2AD-63BA-4148-ACC5-648C6ED15ED9}" type="pres">
      <dgm:prSet presAssocID="{610FF5EE-1E37-4626-AE21-11C71B40036C}" presName="vSp2" presStyleCnt="0"/>
      <dgm:spPr/>
    </dgm:pt>
    <dgm:pt modelId="{6BD87160-E576-4CEF-A477-5D29C4E6A6AF}" type="pres">
      <dgm:prSet presAssocID="{610FF5EE-1E37-4626-AE21-11C71B40036C}" presName="sibTrans" presStyleCnt="0"/>
      <dgm:spPr/>
    </dgm:pt>
    <dgm:pt modelId="{EE702C72-CC39-426F-925D-E469C6AE4FE0}" type="pres">
      <dgm:prSet presAssocID="{59359084-C206-4B96-B728-529F92FC6FE0}" presName="compositeNode" presStyleCnt="0">
        <dgm:presLayoutVars>
          <dgm:bulletEnabled val="1"/>
        </dgm:presLayoutVars>
      </dgm:prSet>
      <dgm:spPr/>
    </dgm:pt>
    <dgm:pt modelId="{B3684B69-7E27-4A1D-BA2E-2BBE9C383DF9}" type="pres">
      <dgm:prSet presAssocID="{59359084-C206-4B96-B728-529F92FC6FE0}" presName="bgRect" presStyleLbl="node1" presStyleIdx="1" presStyleCnt="4"/>
      <dgm:spPr/>
    </dgm:pt>
    <dgm:pt modelId="{EFA8EEDE-671A-4DE6-9E5A-185ACB92F049}" type="pres">
      <dgm:prSet presAssocID="{59359084-C206-4B96-B728-529F92FC6FE0}" presName="parentNode" presStyleLbl="node1" presStyleIdx="1" presStyleCnt="4">
        <dgm:presLayoutVars>
          <dgm:chMax val="0"/>
          <dgm:bulletEnabled val="1"/>
        </dgm:presLayoutVars>
      </dgm:prSet>
      <dgm:spPr/>
    </dgm:pt>
    <dgm:pt modelId="{645F3381-C527-4D75-B973-C5008C79AD59}" type="pres">
      <dgm:prSet presAssocID="{59359084-C206-4B96-B728-529F92FC6FE0}" presName="childNode" presStyleLbl="node1" presStyleIdx="1" presStyleCnt="4">
        <dgm:presLayoutVars>
          <dgm:bulletEnabled val="1"/>
        </dgm:presLayoutVars>
      </dgm:prSet>
      <dgm:spPr/>
    </dgm:pt>
    <dgm:pt modelId="{10C34357-20BE-426B-9729-92A7B4A2602B}" type="pres">
      <dgm:prSet presAssocID="{7E65FD66-A2D3-4616-A572-4B48832FF3BD}" presName="hSp" presStyleCnt="0"/>
      <dgm:spPr/>
    </dgm:pt>
    <dgm:pt modelId="{B034C011-D5C8-4D13-A39F-1C2F19F6558D}" type="pres">
      <dgm:prSet presAssocID="{7E65FD66-A2D3-4616-A572-4B48832FF3BD}" presName="vProcSp" presStyleCnt="0"/>
      <dgm:spPr/>
    </dgm:pt>
    <dgm:pt modelId="{FB4D9F84-669E-4EAD-B03C-EA285C373BA8}" type="pres">
      <dgm:prSet presAssocID="{7E65FD66-A2D3-4616-A572-4B48832FF3BD}" presName="vSp1" presStyleCnt="0"/>
      <dgm:spPr/>
    </dgm:pt>
    <dgm:pt modelId="{58472A71-1404-4A9C-80ED-3B1A5BA87090}" type="pres">
      <dgm:prSet presAssocID="{7E65FD66-A2D3-4616-A572-4B48832FF3BD}" presName="simulatedConn" presStyleLbl="solidFgAcc1" presStyleIdx="1" presStyleCnt="3"/>
      <dgm:spPr>
        <a:solidFill>
          <a:srgbClr val="7030A0"/>
        </a:solidFill>
      </dgm:spPr>
    </dgm:pt>
    <dgm:pt modelId="{79098D37-397A-4655-80AB-2D3C1AF6DC34}" type="pres">
      <dgm:prSet presAssocID="{7E65FD66-A2D3-4616-A572-4B48832FF3BD}" presName="vSp2" presStyleCnt="0"/>
      <dgm:spPr/>
    </dgm:pt>
    <dgm:pt modelId="{E145C17C-1A75-4AFD-A74D-66628443E0AF}" type="pres">
      <dgm:prSet presAssocID="{7E65FD66-A2D3-4616-A572-4B48832FF3BD}" presName="sibTrans" presStyleCnt="0"/>
      <dgm:spPr/>
    </dgm:pt>
    <dgm:pt modelId="{A24A4CAD-6F87-46D8-BC21-C213C9BB2796}" type="pres">
      <dgm:prSet presAssocID="{4DF951DC-45ED-4B69-AA87-1B7836E535B6}" presName="compositeNode" presStyleCnt="0">
        <dgm:presLayoutVars>
          <dgm:bulletEnabled val="1"/>
        </dgm:presLayoutVars>
      </dgm:prSet>
      <dgm:spPr/>
    </dgm:pt>
    <dgm:pt modelId="{AB149FAA-9ABC-4AB4-9F99-C97F7F2A220E}" type="pres">
      <dgm:prSet presAssocID="{4DF951DC-45ED-4B69-AA87-1B7836E535B6}" presName="bgRect" presStyleLbl="node1" presStyleIdx="2" presStyleCnt="4"/>
      <dgm:spPr/>
    </dgm:pt>
    <dgm:pt modelId="{B723DF44-1FD5-46B3-8AF3-833023A13305}" type="pres">
      <dgm:prSet presAssocID="{4DF951DC-45ED-4B69-AA87-1B7836E535B6}" presName="parentNode" presStyleLbl="node1" presStyleIdx="2" presStyleCnt="4">
        <dgm:presLayoutVars>
          <dgm:chMax val="0"/>
          <dgm:bulletEnabled val="1"/>
        </dgm:presLayoutVars>
      </dgm:prSet>
      <dgm:spPr/>
    </dgm:pt>
    <dgm:pt modelId="{8B9715DF-6B2D-48D4-83D9-0AA76E943DF0}" type="pres">
      <dgm:prSet presAssocID="{4DF951DC-45ED-4B69-AA87-1B7836E535B6}" presName="childNode" presStyleLbl="node1" presStyleIdx="2" presStyleCnt="4">
        <dgm:presLayoutVars>
          <dgm:bulletEnabled val="1"/>
        </dgm:presLayoutVars>
      </dgm:prSet>
      <dgm:spPr/>
    </dgm:pt>
    <dgm:pt modelId="{9781297F-4BA1-4F3D-80AA-BB188A84A5A3}" type="pres">
      <dgm:prSet presAssocID="{78C0A3C2-6F0B-4B68-A50E-D0DDAC0BCA5D}" presName="hSp" presStyleCnt="0"/>
      <dgm:spPr/>
    </dgm:pt>
    <dgm:pt modelId="{B561386D-28EA-414E-8943-AC6A4E692F94}" type="pres">
      <dgm:prSet presAssocID="{78C0A3C2-6F0B-4B68-A50E-D0DDAC0BCA5D}" presName="vProcSp" presStyleCnt="0"/>
      <dgm:spPr/>
    </dgm:pt>
    <dgm:pt modelId="{E97DFCFD-CE6B-411E-A9EB-1E6EFAB9731B}" type="pres">
      <dgm:prSet presAssocID="{78C0A3C2-6F0B-4B68-A50E-D0DDAC0BCA5D}" presName="vSp1" presStyleCnt="0"/>
      <dgm:spPr/>
    </dgm:pt>
    <dgm:pt modelId="{3989D054-07D8-406F-B44E-209EE48BAE47}" type="pres">
      <dgm:prSet presAssocID="{78C0A3C2-6F0B-4B68-A50E-D0DDAC0BCA5D}" presName="simulatedConn" presStyleLbl="solidFgAcc1" presStyleIdx="2" presStyleCnt="3"/>
      <dgm:spPr>
        <a:solidFill>
          <a:srgbClr val="7030A0"/>
        </a:solidFill>
      </dgm:spPr>
    </dgm:pt>
    <dgm:pt modelId="{873CAFB4-0CC3-4812-B3A5-936EAF18FDA5}" type="pres">
      <dgm:prSet presAssocID="{78C0A3C2-6F0B-4B68-A50E-D0DDAC0BCA5D}" presName="vSp2" presStyleCnt="0"/>
      <dgm:spPr/>
    </dgm:pt>
    <dgm:pt modelId="{97CCE54E-1070-40A1-A602-1EDBF6FBC82F}" type="pres">
      <dgm:prSet presAssocID="{78C0A3C2-6F0B-4B68-A50E-D0DDAC0BCA5D}" presName="sibTrans" presStyleCnt="0"/>
      <dgm:spPr/>
    </dgm:pt>
    <dgm:pt modelId="{41276365-4497-4106-8CD5-466228800605}" type="pres">
      <dgm:prSet presAssocID="{2A5036DC-2C41-4C2E-B14F-DE7A069F2E70}" presName="compositeNode" presStyleCnt="0">
        <dgm:presLayoutVars>
          <dgm:bulletEnabled val="1"/>
        </dgm:presLayoutVars>
      </dgm:prSet>
      <dgm:spPr/>
    </dgm:pt>
    <dgm:pt modelId="{F6DA26C2-AD3E-4B42-9D5A-BE31BD65087C}" type="pres">
      <dgm:prSet presAssocID="{2A5036DC-2C41-4C2E-B14F-DE7A069F2E70}" presName="bgRect" presStyleLbl="node1" presStyleIdx="3" presStyleCnt="4"/>
      <dgm:spPr/>
    </dgm:pt>
    <dgm:pt modelId="{F15629B0-D821-49DA-AF06-BCF691AD5E08}" type="pres">
      <dgm:prSet presAssocID="{2A5036DC-2C41-4C2E-B14F-DE7A069F2E70}" presName="parentNode" presStyleLbl="node1" presStyleIdx="3" presStyleCnt="4">
        <dgm:presLayoutVars>
          <dgm:chMax val="0"/>
          <dgm:bulletEnabled val="1"/>
        </dgm:presLayoutVars>
      </dgm:prSet>
      <dgm:spPr/>
    </dgm:pt>
    <dgm:pt modelId="{52E1EFAB-E57A-4CD6-AE4A-79529DD45669}" type="pres">
      <dgm:prSet presAssocID="{2A5036DC-2C41-4C2E-B14F-DE7A069F2E70}" presName="childNode" presStyleLbl="node1" presStyleIdx="3" presStyleCnt="4">
        <dgm:presLayoutVars>
          <dgm:bulletEnabled val="1"/>
        </dgm:presLayoutVars>
      </dgm:prSet>
      <dgm:spPr/>
    </dgm:pt>
  </dgm:ptLst>
  <dgm:cxnLst>
    <dgm:cxn modelId="{94E9A616-010A-4142-B094-4EB48448106C}" srcId="{59359084-C206-4B96-B728-529F92FC6FE0}" destId="{05B61C72-A9CA-4C0E-961A-E59D82EB80A3}" srcOrd="0" destOrd="0" parTransId="{95BAAD55-44EA-44BB-99C0-4AE76433510F}" sibTransId="{47576196-238A-44D4-A6FF-CA8259BE8E3C}"/>
    <dgm:cxn modelId="{90C81D1D-1EB0-4679-ADEF-2CB370A9DEC4}" type="presOf" srcId="{11F43DB1-D746-4B80-BA30-F33D394F65C1}" destId="{C1D7A294-8572-42C7-9E09-1DB56E1E6CB6}" srcOrd="0" destOrd="0" presId="urn:microsoft.com/office/officeart/2005/8/layout/hProcess7"/>
    <dgm:cxn modelId="{C3F63322-D791-40C3-BDCC-2E40BD9A3AAD}" type="presOf" srcId="{4ED0B40A-29DE-40C0-B8C1-97065D5C5B55}" destId="{52E1EFAB-E57A-4CD6-AE4A-79529DD45669}" srcOrd="0" destOrd="0" presId="urn:microsoft.com/office/officeart/2005/8/layout/hProcess7"/>
    <dgm:cxn modelId="{4ECEFA22-E048-44E1-AA9F-63CAD9CB7B4A}" type="presOf" srcId="{D59DE97E-CE46-4089-8E1F-75272A696019}" destId="{94424E7A-5845-4E09-973F-E78083E32387}" srcOrd="0" destOrd="0" presId="urn:microsoft.com/office/officeart/2005/8/layout/hProcess7"/>
    <dgm:cxn modelId="{5144BD24-4A53-4E03-B9AE-4BD61493776E}" type="presOf" srcId="{4FEC3796-89D0-4590-83DC-9877402CE8DD}" destId="{C7343B58-CFF4-4C19-93F3-CFACA928E391}" srcOrd="0" destOrd="0" presId="urn:microsoft.com/office/officeart/2005/8/layout/hProcess7"/>
    <dgm:cxn modelId="{BD39FF28-8771-4F06-A20F-ED42EF4FF8C7}" srcId="{D59DE97E-CE46-4089-8E1F-75272A696019}" destId="{4DF951DC-45ED-4B69-AA87-1B7836E535B6}" srcOrd="2" destOrd="0" parTransId="{1BB29D01-8F54-4ABD-B07B-BC061D730894}" sibTransId="{78C0A3C2-6F0B-4B68-A50E-D0DDAC0BCA5D}"/>
    <dgm:cxn modelId="{D781455C-170A-463C-920E-3227E8BC7027}" type="presOf" srcId="{59359084-C206-4B96-B728-529F92FC6FE0}" destId="{EFA8EEDE-671A-4DE6-9E5A-185ACB92F049}" srcOrd="1" destOrd="0" presId="urn:microsoft.com/office/officeart/2005/8/layout/hProcess7"/>
    <dgm:cxn modelId="{34601746-D8FA-488C-AAAD-435C8763E1F2}" srcId="{D59DE97E-CE46-4089-8E1F-75272A696019}" destId="{4FEC3796-89D0-4590-83DC-9877402CE8DD}" srcOrd="0" destOrd="0" parTransId="{4113C283-41A3-4EF2-A9A1-8E1936795BAB}" sibTransId="{610FF5EE-1E37-4626-AE21-11C71B40036C}"/>
    <dgm:cxn modelId="{38A09E67-1567-4FDA-B99D-FAB4A0F1F796}" srcId="{D59DE97E-CE46-4089-8E1F-75272A696019}" destId="{2A5036DC-2C41-4C2E-B14F-DE7A069F2E70}" srcOrd="3" destOrd="0" parTransId="{2E486FC8-5975-4E48-A70C-6AFE63C235E6}" sibTransId="{809FA348-B3CE-4EE5-8CD0-96ACE0567C7B}"/>
    <dgm:cxn modelId="{AC720F4C-1E6A-4E0E-8AAD-9F6F9263F3B4}" type="presOf" srcId="{4DF951DC-45ED-4B69-AA87-1B7836E535B6}" destId="{AB149FAA-9ABC-4AB4-9F99-C97F7F2A220E}" srcOrd="0" destOrd="0" presId="urn:microsoft.com/office/officeart/2005/8/layout/hProcess7"/>
    <dgm:cxn modelId="{47C62A70-4855-44D1-B5F1-3AB0B6C4AC8D}" type="presOf" srcId="{05B61C72-A9CA-4C0E-961A-E59D82EB80A3}" destId="{645F3381-C527-4D75-B973-C5008C79AD59}" srcOrd="0" destOrd="0" presId="urn:microsoft.com/office/officeart/2005/8/layout/hProcess7"/>
    <dgm:cxn modelId="{AC06D675-06DA-491F-BCDB-1E1FC187C7B0}" srcId="{2A5036DC-2C41-4C2E-B14F-DE7A069F2E70}" destId="{4ED0B40A-29DE-40C0-B8C1-97065D5C5B55}" srcOrd="0" destOrd="0" parTransId="{3480ABAF-CC58-4C5E-A5A1-EBD5347F4C5F}" sibTransId="{D7B59E2A-0EB9-48DE-B476-69007566C913}"/>
    <dgm:cxn modelId="{B7261177-FD92-456D-A291-4A8B8B318DE9}" type="presOf" srcId="{4DF951DC-45ED-4B69-AA87-1B7836E535B6}" destId="{B723DF44-1FD5-46B3-8AF3-833023A13305}" srcOrd="1" destOrd="0" presId="urn:microsoft.com/office/officeart/2005/8/layout/hProcess7"/>
    <dgm:cxn modelId="{0774997F-F7B5-4C1D-A7A6-09967704D1ED}" type="presOf" srcId="{BD04AE59-CAE9-4CD7-8EE4-132B992F1946}" destId="{8B9715DF-6B2D-48D4-83D9-0AA76E943DF0}" srcOrd="0" destOrd="0" presId="urn:microsoft.com/office/officeart/2005/8/layout/hProcess7"/>
    <dgm:cxn modelId="{53D9FF92-76A4-488F-9B0D-ED234F7D1CAF}" type="presOf" srcId="{2A5036DC-2C41-4C2E-B14F-DE7A069F2E70}" destId="{F15629B0-D821-49DA-AF06-BCF691AD5E08}" srcOrd="1" destOrd="0" presId="urn:microsoft.com/office/officeart/2005/8/layout/hProcess7"/>
    <dgm:cxn modelId="{96B21DA0-B117-4E76-ACDF-2389CD3C50E8}" type="presOf" srcId="{4FEC3796-89D0-4590-83DC-9877402CE8DD}" destId="{3A849D71-9E15-4F4F-BD4E-D9285732FC9A}" srcOrd="1" destOrd="0" presId="urn:microsoft.com/office/officeart/2005/8/layout/hProcess7"/>
    <dgm:cxn modelId="{194953A2-DC84-4C17-AC17-8E7DCAEEF5CF}" type="presOf" srcId="{59359084-C206-4B96-B728-529F92FC6FE0}" destId="{B3684B69-7E27-4A1D-BA2E-2BBE9C383DF9}" srcOrd="0" destOrd="0" presId="urn:microsoft.com/office/officeart/2005/8/layout/hProcess7"/>
    <dgm:cxn modelId="{F38AA2AE-11DB-4C3F-B8FE-2B8B188B49F8}" type="presOf" srcId="{2A5036DC-2C41-4C2E-B14F-DE7A069F2E70}" destId="{F6DA26C2-AD3E-4B42-9D5A-BE31BD65087C}" srcOrd="0" destOrd="0" presId="urn:microsoft.com/office/officeart/2005/8/layout/hProcess7"/>
    <dgm:cxn modelId="{626229B6-8A04-43A2-B19E-4B6E5AB74B18}" srcId="{4DF951DC-45ED-4B69-AA87-1B7836E535B6}" destId="{BD04AE59-CAE9-4CD7-8EE4-132B992F1946}" srcOrd="0" destOrd="0" parTransId="{D94AF579-98AD-4E62-A5AE-DB827A872301}" sibTransId="{4EF8A08C-BAC8-4122-B3A6-9AABB7522688}"/>
    <dgm:cxn modelId="{5BDA45BC-DF0C-4F41-AC6E-8325C935BAB3}" srcId="{4FEC3796-89D0-4590-83DC-9877402CE8DD}" destId="{11F43DB1-D746-4B80-BA30-F33D394F65C1}" srcOrd="0" destOrd="0" parTransId="{095D2FC0-1F64-4F89-8C73-2905CE317F86}" sibTransId="{3ED277A6-5AA3-438B-9A76-BBA3D3952586}"/>
    <dgm:cxn modelId="{E8783ECA-A61C-4968-9A0E-7994A4B2D727}" srcId="{D59DE97E-CE46-4089-8E1F-75272A696019}" destId="{59359084-C206-4B96-B728-529F92FC6FE0}" srcOrd="1" destOrd="0" parTransId="{2EDD95FA-FBCC-4F71-8A8A-2BB9B65A9B46}" sibTransId="{7E65FD66-A2D3-4616-A572-4B48832FF3BD}"/>
    <dgm:cxn modelId="{D6CE275D-82D9-4EC5-8A4C-174BC539F8BA}" type="presParOf" srcId="{94424E7A-5845-4E09-973F-E78083E32387}" destId="{9ACF637C-2AE0-42E0-AE53-FC274FA822DF}" srcOrd="0" destOrd="0" presId="urn:microsoft.com/office/officeart/2005/8/layout/hProcess7"/>
    <dgm:cxn modelId="{6B2DE846-4575-41F1-A49F-4AD638868422}" type="presParOf" srcId="{9ACF637C-2AE0-42E0-AE53-FC274FA822DF}" destId="{C7343B58-CFF4-4C19-93F3-CFACA928E391}" srcOrd="0" destOrd="0" presId="urn:microsoft.com/office/officeart/2005/8/layout/hProcess7"/>
    <dgm:cxn modelId="{26B1662C-43AE-4A3F-8C73-FEDB6D0BEEBF}" type="presParOf" srcId="{9ACF637C-2AE0-42E0-AE53-FC274FA822DF}" destId="{3A849D71-9E15-4F4F-BD4E-D9285732FC9A}" srcOrd="1" destOrd="0" presId="urn:microsoft.com/office/officeart/2005/8/layout/hProcess7"/>
    <dgm:cxn modelId="{F4B07BB3-6BEF-4BB6-AB10-A181876F65E3}" type="presParOf" srcId="{9ACF637C-2AE0-42E0-AE53-FC274FA822DF}" destId="{C1D7A294-8572-42C7-9E09-1DB56E1E6CB6}" srcOrd="2" destOrd="0" presId="urn:microsoft.com/office/officeart/2005/8/layout/hProcess7"/>
    <dgm:cxn modelId="{2DC9F18D-11D7-4387-BF99-0A5E2B8458B4}" type="presParOf" srcId="{94424E7A-5845-4E09-973F-E78083E32387}" destId="{9B25FE13-BC13-4516-A871-FE0E8A31C04D}" srcOrd="1" destOrd="0" presId="urn:microsoft.com/office/officeart/2005/8/layout/hProcess7"/>
    <dgm:cxn modelId="{A49283EA-9CA9-4C8C-B716-770D6691888D}" type="presParOf" srcId="{94424E7A-5845-4E09-973F-E78083E32387}" destId="{A4E900FE-DD06-4526-A2DB-C895DFA08453}" srcOrd="2" destOrd="0" presId="urn:microsoft.com/office/officeart/2005/8/layout/hProcess7"/>
    <dgm:cxn modelId="{ECBE90B7-70F2-422E-BE0C-4A7057BF388F}" type="presParOf" srcId="{A4E900FE-DD06-4526-A2DB-C895DFA08453}" destId="{EE6D9415-1DF8-40E2-94E2-876772293211}" srcOrd="0" destOrd="0" presId="urn:microsoft.com/office/officeart/2005/8/layout/hProcess7"/>
    <dgm:cxn modelId="{E808A63D-97D9-4B92-A2E3-5079918F3823}" type="presParOf" srcId="{A4E900FE-DD06-4526-A2DB-C895DFA08453}" destId="{6AEDC2EA-0B1A-4D52-B412-EB46CE727142}" srcOrd="1" destOrd="0" presId="urn:microsoft.com/office/officeart/2005/8/layout/hProcess7"/>
    <dgm:cxn modelId="{3443F33D-FA5F-4A1A-A71C-4E663F5686F6}" type="presParOf" srcId="{A4E900FE-DD06-4526-A2DB-C895DFA08453}" destId="{068CA2AD-63BA-4148-ACC5-648C6ED15ED9}" srcOrd="2" destOrd="0" presId="urn:microsoft.com/office/officeart/2005/8/layout/hProcess7"/>
    <dgm:cxn modelId="{F2B30450-A65D-43B8-99BD-1AE9564B014A}" type="presParOf" srcId="{94424E7A-5845-4E09-973F-E78083E32387}" destId="{6BD87160-E576-4CEF-A477-5D29C4E6A6AF}" srcOrd="3" destOrd="0" presId="urn:microsoft.com/office/officeart/2005/8/layout/hProcess7"/>
    <dgm:cxn modelId="{CE621ECA-8612-40CF-A5CD-5B63058C9A83}" type="presParOf" srcId="{94424E7A-5845-4E09-973F-E78083E32387}" destId="{EE702C72-CC39-426F-925D-E469C6AE4FE0}" srcOrd="4" destOrd="0" presId="urn:microsoft.com/office/officeart/2005/8/layout/hProcess7"/>
    <dgm:cxn modelId="{A45A618D-7DEC-40B1-829B-02076AD7835D}" type="presParOf" srcId="{EE702C72-CC39-426F-925D-E469C6AE4FE0}" destId="{B3684B69-7E27-4A1D-BA2E-2BBE9C383DF9}" srcOrd="0" destOrd="0" presId="urn:microsoft.com/office/officeart/2005/8/layout/hProcess7"/>
    <dgm:cxn modelId="{04144C50-9566-4034-8390-5B8637525AB4}" type="presParOf" srcId="{EE702C72-CC39-426F-925D-E469C6AE4FE0}" destId="{EFA8EEDE-671A-4DE6-9E5A-185ACB92F049}" srcOrd="1" destOrd="0" presId="urn:microsoft.com/office/officeart/2005/8/layout/hProcess7"/>
    <dgm:cxn modelId="{1ADD34EC-08EC-433E-BA4A-7C3C18DCE740}" type="presParOf" srcId="{EE702C72-CC39-426F-925D-E469C6AE4FE0}" destId="{645F3381-C527-4D75-B973-C5008C79AD59}" srcOrd="2" destOrd="0" presId="urn:microsoft.com/office/officeart/2005/8/layout/hProcess7"/>
    <dgm:cxn modelId="{0AA1FD1E-BA6A-4EC3-A10A-C01FED384B6F}" type="presParOf" srcId="{94424E7A-5845-4E09-973F-E78083E32387}" destId="{10C34357-20BE-426B-9729-92A7B4A2602B}" srcOrd="5" destOrd="0" presId="urn:microsoft.com/office/officeart/2005/8/layout/hProcess7"/>
    <dgm:cxn modelId="{432F72A1-5196-46AD-9F20-D96BC86B2BE3}" type="presParOf" srcId="{94424E7A-5845-4E09-973F-E78083E32387}" destId="{B034C011-D5C8-4D13-A39F-1C2F19F6558D}" srcOrd="6" destOrd="0" presId="urn:microsoft.com/office/officeart/2005/8/layout/hProcess7"/>
    <dgm:cxn modelId="{42737C61-7549-474D-9CDB-AA88408FA275}" type="presParOf" srcId="{B034C011-D5C8-4D13-A39F-1C2F19F6558D}" destId="{FB4D9F84-669E-4EAD-B03C-EA285C373BA8}" srcOrd="0" destOrd="0" presId="urn:microsoft.com/office/officeart/2005/8/layout/hProcess7"/>
    <dgm:cxn modelId="{D7F19C66-C85B-4872-B37E-052175DCC12D}" type="presParOf" srcId="{B034C011-D5C8-4D13-A39F-1C2F19F6558D}" destId="{58472A71-1404-4A9C-80ED-3B1A5BA87090}" srcOrd="1" destOrd="0" presId="urn:microsoft.com/office/officeart/2005/8/layout/hProcess7"/>
    <dgm:cxn modelId="{26726687-D9C7-480C-95FE-021391D420C1}" type="presParOf" srcId="{B034C011-D5C8-4D13-A39F-1C2F19F6558D}" destId="{79098D37-397A-4655-80AB-2D3C1AF6DC34}" srcOrd="2" destOrd="0" presId="urn:microsoft.com/office/officeart/2005/8/layout/hProcess7"/>
    <dgm:cxn modelId="{C60DB610-D4C6-4B11-A141-660C7B262593}" type="presParOf" srcId="{94424E7A-5845-4E09-973F-E78083E32387}" destId="{E145C17C-1A75-4AFD-A74D-66628443E0AF}" srcOrd="7" destOrd="0" presId="urn:microsoft.com/office/officeart/2005/8/layout/hProcess7"/>
    <dgm:cxn modelId="{0F8E4831-3D84-4767-A8A1-6AE54C61FD0B}" type="presParOf" srcId="{94424E7A-5845-4E09-973F-E78083E32387}" destId="{A24A4CAD-6F87-46D8-BC21-C213C9BB2796}" srcOrd="8" destOrd="0" presId="urn:microsoft.com/office/officeart/2005/8/layout/hProcess7"/>
    <dgm:cxn modelId="{3AEA5C62-E91C-49CF-8417-39F17CAC6345}" type="presParOf" srcId="{A24A4CAD-6F87-46D8-BC21-C213C9BB2796}" destId="{AB149FAA-9ABC-4AB4-9F99-C97F7F2A220E}" srcOrd="0" destOrd="0" presId="urn:microsoft.com/office/officeart/2005/8/layout/hProcess7"/>
    <dgm:cxn modelId="{FA3F29C6-F307-4A38-B6C0-CB91810013F8}" type="presParOf" srcId="{A24A4CAD-6F87-46D8-BC21-C213C9BB2796}" destId="{B723DF44-1FD5-46B3-8AF3-833023A13305}" srcOrd="1" destOrd="0" presId="urn:microsoft.com/office/officeart/2005/8/layout/hProcess7"/>
    <dgm:cxn modelId="{C239A4F8-32C4-4BFA-8135-7FF52ED30AC6}" type="presParOf" srcId="{A24A4CAD-6F87-46D8-BC21-C213C9BB2796}" destId="{8B9715DF-6B2D-48D4-83D9-0AA76E943DF0}" srcOrd="2" destOrd="0" presId="urn:microsoft.com/office/officeart/2005/8/layout/hProcess7"/>
    <dgm:cxn modelId="{7E62DFE2-97E7-4B33-A90B-653E899AACFA}" type="presParOf" srcId="{94424E7A-5845-4E09-973F-E78083E32387}" destId="{9781297F-4BA1-4F3D-80AA-BB188A84A5A3}" srcOrd="9" destOrd="0" presId="urn:microsoft.com/office/officeart/2005/8/layout/hProcess7"/>
    <dgm:cxn modelId="{25E6B2E7-8D21-443F-B92A-CDBDEB348C55}" type="presParOf" srcId="{94424E7A-5845-4E09-973F-E78083E32387}" destId="{B561386D-28EA-414E-8943-AC6A4E692F94}" srcOrd="10" destOrd="0" presId="urn:microsoft.com/office/officeart/2005/8/layout/hProcess7"/>
    <dgm:cxn modelId="{C9120EC6-F451-4767-8988-C00F2F39AE32}" type="presParOf" srcId="{B561386D-28EA-414E-8943-AC6A4E692F94}" destId="{E97DFCFD-CE6B-411E-A9EB-1E6EFAB9731B}" srcOrd="0" destOrd="0" presId="urn:microsoft.com/office/officeart/2005/8/layout/hProcess7"/>
    <dgm:cxn modelId="{FD9E4BFD-4795-40E3-BE40-E9BDCBD5FDBF}" type="presParOf" srcId="{B561386D-28EA-414E-8943-AC6A4E692F94}" destId="{3989D054-07D8-406F-B44E-209EE48BAE47}" srcOrd="1" destOrd="0" presId="urn:microsoft.com/office/officeart/2005/8/layout/hProcess7"/>
    <dgm:cxn modelId="{24B5D167-71AB-4324-A48B-079C295C12AC}" type="presParOf" srcId="{B561386D-28EA-414E-8943-AC6A4E692F94}" destId="{873CAFB4-0CC3-4812-B3A5-936EAF18FDA5}" srcOrd="2" destOrd="0" presId="urn:microsoft.com/office/officeart/2005/8/layout/hProcess7"/>
    <dgm:cxn modelId="{59D47A0F-C1FC-414C-B747-D311941ADD34}" type="presParOf" srcId="{94424E7A-5845-4E09-973F-E78083E32387}" destId="{97CCE54E-1070-40A1-A602-1EDBF6FBC82F}" srcOrd="11" destOrd="0" presId="urn:microsoft.com/office/officeart/2005/8/layout/hProcess7"/>
    <dgm:cxn modelId="{642E03D6-1BBA-4CE5-864F-1F411D1F5CB2}" type="presParOf" srcId="{94424E7A-5845-4E09-973F-E78083E32387}" destId="{41276365-4497-4106-8CD5-466228800605}" srcOrd="12" destOrd="0" presId="urn:microsoft.com/office/officeart/2005/8/layout/hProcess7"/>
    <dgm:cxn modelId="{A2AA323B-951F-48CC-A5DD-26CF45A3EDCD}" type="presParOf" srcId="{41276365-4497-4106-8CD5-466228800605}" destId="{F6DA26C2-AD3E-4B42-9D5A-BE31BD65087C}" srcOrd="0" destOrd="0" presId="urn:microsoft.com/office/officeart/2005/8/layout/hProcess7"/>
    <dgm:cxn modelId="{5DF79FCD-1B32-4510-BA45-6FD409FA967B}" type="presParOf" srcId="{41276365-4497-4106-8CD5-466228800605}" destId="{F15629B0-D821-49DA-AF06-BCF691AD5E08}" srcOrd="1" destOrd="0" presId="urn:microsoft.com/office/officeart/2005/8/layout/hProcess7"/>
    <dgm:cxn modelId="{68CE3FFD-FAD2-449A-A4A7-8A426749E8C9}" type="presParOf" srcId="{41276365-4497-4106-8CD5-466228800605}" destId="{52E1EFAB-E57A-4CD6-AE4A-79529DD45669}"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43B58-CFF4-4C19-93F3-CFACA928E391}">
      <dsp:nvSpPr>
        <dsp:cNvPr id="0" name=""/>
        <dsp:cNvSpPr/>
      </dsp:nvSpPr>
      <dsp:spPr>
        <a:xfrm>
          <a:off x="3289" y="105236"/>
          <a:ext cx="1978421" cy="2374106"/>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b="1" kern="1200" dirty="0">
              <a:solidFill>
                <a:schemeClr val="tx1"/>
              </a:solidFill>
            </a:rPr>
            <a:t>Foundational Work</a:t>
          </a:r>
        </a:p>
      </dsp:txBody>
      <dsp:txXfrm rot="16200000">
        <a:off x="-772252" y="880777"/>
        <a:ext cx="1946767" cy="395684"/>
      </dsp:txXfrm>
    </dsp:sp>
    <dsp:sp modelId="{C1D7A294-8572-42C7-9E09-1DB56E1E6CB6}">
      <dsp:nvSpPr>
        <dsp:cNvPr id="0" name=""/>
        <dsp:cNvSpPr/>
      </dsp:nvSpPr>
      <dsp:spPr>
        <a:xfrm>
          <a:off x="398973" y="105236"/>
          <a:ext cx="1473924" cy="23741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US" sz="3000" kern="1200" dirty="0"/>
            <a:t>Decisions 1-4</a:t>
          </a:r>
        </a:p>
      </dsp:txBody>
      <dsp:txXfrm>
        <a:off x="398973" y="105236"/>
        <a:ext cx="1473924" cy="2374106"/>
      </dsp:txXfrm>
    </dsp:sp>
    <dsp:sp modelId="{B3684B69-7E27-4A1D-BA2E-2BBE9C383DF9}">
      <dsp:nvSpPr>
        <dsp:cNvPr id="0" name=""/>
        <dsp:cNvSpPr/>
      </dsp:nvSpPr>
      <dsp:spPr>
        <a:xfrm>
          <a:off x="2050955" y="105236"/>
          <a:ext cx="1978421" cy="2374106"/>
        </a:xfrm>
        <a:prstGeom prst="roundRect">
          <a:avLst>
            <a:gd name="adj" fmla="val 5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marL="0" lvl="0" indent="0" algn="r" defTabSz="577850">
            <a:lnSpc>
              <a:spcPct val="90000"/>
            </a:lnSpc>
            <a:spcBef>
              <a:spcPct val="0"/>
            </a:spcBef>
            <a:spcAft>
              <a:spcPct val="35000"/>
            </a:spcAft>
            <a:buNone/>
          </a:pPr>
          <a:r>
            <a:rPr lang="en-US" sz="1300" b="1" kern="1200" dirty="0">
              <a:solidFill>
                <a:schemeClr val="tx1"/>
              </a:solidFill>
            </a:rPr>
            <a:t>Incumbency &amp; Availability</a:t>
          </a:r>
        </a:p>
      </dsp:txBody>
      <dsp:txXfrm rot="16200000">
        <a:off x="1275414" y="880777"/>
        <a:ext cx="1946767" cy="395684"/>
      </dsp:txXfrm>
    </dsp:sp>
    <dsp:sp modelId="{6AEDC2EA-0B1A-4D52-B412-EB46CE727142}">
      <dsp:nvSpPr>
        <dsp:cNvPr id="0" name=""/>
        <dsp:cNvSpPr/>
      </dsp:nvSpPr>
      <dsp:spPr>
        <a:xfrm rot="5400000">
          <a:off x="1886335" y="1992828"/>
          <a:ext cx="349024" cy="296763"/>
        </a:xfrm>
        <a:prstGeom prst="flowChartExtract">
          <a:avLst/>
        </a:prstGeom>
        <a:solidFill>
          <a:srgbClr val="7030A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5F3381-C527-4D75-B973-C5008C79AD59}">
      <dsp:nvSpPr>
        <dsp:cNvPr id="0" name=""/>
        <dsp:cNvSpPr/>
      </dsp:nvSpPr>
      <dsp:spPr>
        <a:xfrm>
          <a:off x="2446640" y="105236"/>
          <a:ext cx="1473924" cy="23741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US" sz="3000" kern="1200" dirty="0"/>
            <a:t>Decisions 5-11</a:t>
          </a:r>
        </a:p>
      </dsp:txBody>
      <dsp:txXfrm>
        <a:off x="2446640" y="105236"/>
        <a:ext cx="1473924" cy="2374106"/>
      </dsp:txXfrm>
    </dsp:sp>
    <dsp:sp modelId="{AB149FAA-9ABC-4AB4-9F99-C97F7F2A220E}">
      <dsp:nvSpPr>
        <dsp:cNvPr id="0" name=""/>
        <dsp:cNvSpPr/>
      </dsp:nvSpPr>
      <dsp:spPr>
        <a:xfrm>
          <a:off x="4098622" y="105236"/>
          <a:ext cx="1978421" cy="2374106"/>
        </a:xfrm>
        <a:prstGeom prst="roundRect">
          <a:avLst>
            <a:gd name="adj" fmla="val 5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tx1"/>
              </a:solidFill>
            </a:rPr>
            <a:t>Section 503 &amp; VEVRAA</a:t>
          </a:r>
        </a:p>
      </dsp:txBody>
      <dsp:txXfrm rot="16200000">
        <a:off x="3323081" y="880777"/>
        <a:ext cx="1946767" cy="395684"/>
      </dsp:txXfrm>
    </dsp:sp>
    <dsp:sp modelId="{58472A71-1404-4A9C-80ED-3B1A5BA87090}">
      <dsp:nvSpPr>
        <dsp:cNvPr id="0" name=""/>
        <dsp:cNvSpPr/>
      </dsp:nvSpPr>
      <dsp:spPr>
        <a:xfrm rot="5400000">
          <a:off x="3934002" y="1992828"/>
          <a:ext cx="349024" cy="296763"/>
        </a:xfrm>
        <a:prstGeom prst="flowChartExtract">
          <a:avLst/>
        </a:prstGeom>
        <a:solidFill>
          <a:srgbClr val="7030A0"/>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9715DF-6B2D-48D4-83D9-0AA76E943DF0}">
      <dsp:nvSpPr>
        <dsp:cNvPr id="0" name=""/>
        <dsp:cNvSpPr/>
      </dsp:nvSpPr>
      <dsp:spPr>
        <a:xfrm>
          <a:off x="4494306" y="105236"/>
          <a:ext cx="1473924" cy="23741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US" sz="3000" kern="1200" dirty="0"/>
            <a:t>Decisions 12 &amp; 13</a:t>
          </a:r>
        </a:p>
      </dsp:txBody>
      <dsp:txXfrm>
        <a:off x="4494306" y="105236"/>
        <a:ext cx="1473924" cy="2374106"/>
      </dsp:txXfrm>
    </dsp:sp>
    <dsp:sp modelId="{F6DA26C2-AD3E-4B42-9D5A-BE31BD65087C}">
      <dsp:nvSpPr>
        <dsp:cNvPr id="0" name=""/>
        <dsp:cNvSpPr/>
      </dsp:nvSpPr>
      <dsp:spPr>
        <a:xfrm>
          <a:off x="6146289" y="105236"/>
          <a:ext cx="1978421" cy="2374106"/>
        </a:xfrm>
        <a:prstGeom prst="roundRect">
          <a:avLst>
            <a:gd name="adj" fmla="val 5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b="1" kern="1200" dirty="0">
              <a:solidFill>
                <a:schemeClr val="tx1"/>
              </a:solidFill>
            </a:rPr>
            <a:t>Prepare New Plan</a:t>
          </a:r>
        </a:p>
      </dsp:txBody>
      <dsp:txXfrm rot="16200000">
        <a:off x="5370747" y="880777"/>
        <a:ext cx="1946767" cy="395684"/>
      </dsp:txXfrm>
    </dsp:sp>
    <dsp:sp modelId="{3989D054-07D8-406F-B44E-209EE48BAE47}">
      <dsp:nvSpPr>
        <dsp:cNvPr id="0" name=""/>
        <dsp:cNvSpPr/>
      </dsp:nvSpPr>
      <dsp:spPr>
        <a:xfrm rot="5400000">
          <a:off x="5981669" y="1992828"/>
          <a:ext cx="349024" cy="296763"/>
        </a:xfrm>
        <a:prstGeom prst="flowChartExtract">
          <a:avLst/>
        </a:prstGeom>
        <a:solidFill>
          <a:srgbClr val="7030A0"/>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E1EFAB-E57A-4CD6-AE4A-79529DD45669}">
      <dsp:nvSpPr>
        <dsp:cNvPr id="0" name=""/>
        <dsp:cNvSpPr/>
      </dsp:nvSpPr>
      <dsp:spPr>
        <a:xfrm>
          <a:off x="6541973" y="105236"/>
          <a:ext cx="1473924" cy="23741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US" sz="3000" kern="1200" dirty="0"/>
            <a:t>Decisions 14 &amp; 15</a:t>
          </a:r>
        </a:p>
      </dsp:txBody>
      <dsp:txXfrm>
        <a:off x="6541973" y="105236"/>
        <a:ext cx="1473924" cy="23741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F31A65C1-6DD1-4614-9B0F-EA2ECAA854BA}" type="datetimeFigureOut">
              <a:rPr lang="en-US" smtClean="0"/>
              <a:t>4/8/2021</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EF20C224-DC4D-4388-A206-43284383BB81}" type="slidenum">
              <a:rPr lang="en-US" smtClean="0"/>
              <a:t>‹#›</a:t>
            </a:fld>
            <a:endParaRPr lang="en-US"/>
          </a:p>
        </p:txBody>
      </p:sp>
    </p:spTree>
    <p:extLst>
      <p:ext uri="{BB962C8B-B14F-4D97-AF65-F5344CB8AC3E}">
        <p14:creationId xmlns:p14="http://schemas.microsoft.com/office/powerpoint/2010/main" val="338079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20C224-DC4D-4388-A206-43284383BB81}" type="slidenum">
              <a:rPr lang="en-US" smtClean="0"/>
              <a:t>1</a:t>
            </a:fld>
            <a:endParaRPr lang="en-US"/>
          </a:p>
        </p:txBody>
      </p:sp>
    </p:spTree>
    <p:extLst>
      <p:ext uri="{BB962C8B-B14F-4D97-AF65-F5344CB8AC3E}">
        <p14:creationId xmlns:p14="http://schemas.microsoft.com/office/powerpoint/2010/main" val="252883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 #2 is to pull what we’ll call the “snapshot” of what your workforce looks like at a moment in time. We’ll define the “snapshot” in a second and describe how the data from the </a:t>
            </a:r>
            <a:r>
              <a:rPr lang="en-US" dirty="0" err="1"/>
              <a:t>snapshop</a:t>
            </a:r>
            <a:r>
              <a:rPr lang="en-US" dirty="0"/>
              <a:t> will form the basis for making the remaining decisions related to your current year AAPs.</a:t>
            </a:r>
          </a:p>
        </p:txBody>
      </p:sp>
      <p:sp>
        <p:nvSpPr>
          <p:cNvPr id="4" name="Slide Number Placeholder 3"/>
          <p:cNvSpPr>
            <a:spLocks noGrp="1"/>
          </p:cNvSpPr>
          <p:nvPr>
            <p:ph type="sldNum" sz="quarter" idx="5"/>
          </p:nvPr>
        </p:nvSpPr>
        <p:spPr/>
        <p:txBody>
          <a:bodyPr/>
          <a:lstStyle/>
          <a:p>
            <a:fld id="{EF20C224-DC4D-4388-A206-43284383BB81}" type="slidenum">
              <a:rPr lang="en-US" smtClean="0"/>
              <a:t>17</a:t>
            </a:fld>
            <a:endParaRPr lang="en-US"/>
          </a:p>
        </p:txBody>
      </p:sp>
    </p:spTree>
    <p:extLst>
      <p:ext uri="{BB962C8B-B14F-4D97-AF65-F5344CB8AC3E}">
        <p14:creationId xmlns:p14="http://schemas.microsoft.com/office/powerpoint/2010/main" val="2230653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“snapshot” is data that extracted from your systems at a specific point in time that represents the start of the current AAP cycle.  The snapshot allows you to define the analysis population.  </a:t>
            </a:r>
          </a:p>
        </p:txBody>
      </p:sp>
      <p:sp>
        <p:nvSpPr>
          <p:cNvPr id="4" name="Slide Number Placeholder 3"/>
          <p:cNvSpPr>
            <a:spLocks noGrp="1"/>
          </p:cNvSpPr>
          <p:nvPr>
            <p:ph type="sldNum" sz="quarter" idx="5"/>
          </p:nvPr>
        </p:nvSpPr>
        <p:spPr/>
        <p:txBody>
          <a:bodyPr/>
          <a:lstStyle/>
          <a:p>
            <a:fld id="{EF20C224-DC4D-4388-A206-43284383BB81}" type="slidenum">
              <a:rPr lang="en-US" smtClean="0"/>
              <a:t>18</a:t>
            </a:fld>
            <a:endParaRPr lang="en-US"/>
          </a:p>
        </p:txBody>
      </p:sp>
    </p:spTree>
    <p:extLst>
      <p:ext uri="{BB962C8B-B14F-4D97-AF65-F5344CB8AC3E}">
        <p14:creationId xmlns:p14="http://schemas.microsoft.com/office/powerpoint/2010/main" val="2675575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04D3551-E921-455D-9108-8CB817C59113}" type="slidenum">
              <a:rPr lang="en-US" smtClean="0"/>
              <a:t>19</a:t>
            </a:fld>
            <a:endParaRPr lang="en-US"/>
          </a:p>
        </p:txBody>
      </p:sp>
      <p:sp>
        <p:nvSpPr>
          <p:cNvPr id="5" name="Notes Placeholder 2">
            <a:extLst>
              <a:ext uri="{FF2B5EF4-FFF2-40B4-BE49-F238E27FC236}">
                <a16:creationId xmlns:a16="http://schemas.microsoft.com/office/drawing/2014/main" id="{70F802CD-4034-4577-82BA-3095572FD483}"/>
              </a:ext>
            </a:extLst>
          </p:cNvPr>
          <p:cNvSpPr txBox="1">
            <a:spLocks/>
          </p:cNvSpPr>
          <p:nvPr/>
        </p:nvSpPr>
        <p:spPr>
          <a:xfrm>
            <a:off x="390348" y="4481532"/>
            <a:ext cx="6252084" cy="3666708"/>
          </a:xfrm>
          <a:prstGeom prst="rect">
            <a:avLst/>
          </a:prstGeom>
          <a:ln>
            <a:solidFill>
              <a:schemeClr val="bg1">
                <a:lumMod val="65000"/>
              </a:schemeClr>
            </a:solidFill>
          </a:ln>
        </p:spPr>
        <p:txBody>
          <a:bodyPr vert="horz" lIns="93360" tIns="46680" rIns="93360" bIns="4668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ts val="306"/>
              </a:spcBef>
              <a:spcAft>
                <a:spcPts val="306"/>
              </a:spcAft>
            </a:pPr>
            <a:r>
              <a:rPr lang="en-US" sz="1000" dirty="0"/>
              <a:t>Generally, the analysis population must include all employees.  But OFCCP doesn’t define what an employee is. As a general rule, consider an individual an employee if you have a W-2 form for that person. When you pull the snapshot, determine how you want to handle overseas employees, seasonal workers, and individuals on long-term disability. You may not want to include overseas employees if they don’t do any work related to the federal contract. Seasonal employees could potentially sway your data one particular way, so you may or may not want to include them. And you may not want to include employees on long-term disability, especially if they are in the first couple months of long-term leave. Be able to explain your decisions on any employees you do not include if OFCCP should ask why they were not included.</a:t>
            </a:r>
          </a:p>
          <a:p>
            <a:pPr>
              <a:spcBef>
                <a:spcPts val="306"/>
              </a:spcBef>
              <a:spcAft>
                <a:spcPts val="306"/>
              </a:spcAft>
            </a:pPr>
            <a:r>
              <a:rPr lang="en-US" sz="1000" dirty="0"/>
              <a:t>Finally, you can request exceptions from OFCCP, though the agency rarely grants them. An example of an exception request may be excluding employees at certain facilities because you can demonstrate that they have absolutely nothing to do with products or services pertaining to the federal contract.</a:t>
            </a:r>
            <a:endParaRPr lang="en-US" dirty="0"/>
          </a:p>
          <a:p>
            <a:endParaRPr lang="en-US" sz="1000" dirty="0"/>
          </a:p>
          <a:p>
            <a:endParaRPr lang="en-US" sz="1000" dirty="0"/>
          </a:p>
        </p:txBody>
      </p:sp>
    </p:spTree>
    <p:extLst>
      <p:ext uri="{BB962C8B-B14F-4D97-AF65-F5344CB8AC3E}">
        <p14:creationId xmlns:p14="http://schemas.microsoft.com/office/powerpoint/2010/main" val="371302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organization may pull the snapshot at one of two times – on-cycle or pre-cycle. </a:t>
            </a:r>
          </a:p>
          <a:p>
            <a:r>
              <a:rPr lang="en-US" dirty="0"/>
              <a:t>On-cycle means you would extract your data on the first day of the current cycle. Just realize that it may take some time before all the reports are completed.</a:t>
            </a:r>
          </a:p>
          <a:p>
            <a:r>
              <a:rPr lang="en-US" dirty="0"/>
              <a:t>Pre-cycle is the most common approach organizations take. Organizations extract their data 30 to 60 days before the start of the current cycle so that it has all the reports once the AAP cycle begins. Some of the data may be a little outdated, but pulling data </a:t>
            </a:r>
            <a:r>
              <a:rPr lang="en-US" dirty="0" err="1"/>
              <a:t>precycle</a:t>
            </a:r>
            <a:r>
              <a:rPr lang="en-US" dirty="0"/>
              <a:t> is permitted by OFCCP.</a:t>
            </a:r>
          </a:p>
        </p:txBody>
      </p:sp>
      <p:sp>
        <p:nvSpPr>
          <p:cNvPr id="4" name="Slide Number Placeholder 3"/>
          <p:cNvSpPr>
            <a:spLocks noGrp="1"/>
          </p:cNvSpPr>
          <p:nvPr>
            <p:ph type="sldNum" sz="quarter" idx="5"/>
          </p:nvPr>
        </p:nvSpPr>
        <p:spPr/>
        <p:txBody>
          <a:bodyPr/>
          <a:lstStyle/>
          <a:p>
            <a:fld id="{EF20C224-DC4D-4388-A206-43284383BB81}" type="slidenum">
              <a:rPr lang="en-US" smtClean="0"/>
              <a:t>21</a:t>
            </a:fld>
            <a:endParaRPr lang="en-US"/>
          </a:p>
        </p:txBody>
      </p:sp>
    </p:spTree>
    <p:extLst>
      <p:ext uri="{BB962C8B-B14F-4D97-AF65-F5344CB8AC3E}">
        <p14:creationId xmlns:p14="http://schemas.microsoft.com/office/powerpoint/2010/main" val="2739991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Danny and Joe, we don’t have an activity yet for pulling a </a:t>
            </a:r>
            <a:r>
              <a:rPr lang="en-US" dirty="0" err="1">
                <a:solidFill>
                  <a:srgbClr val="FF0000"/>
                </a:solidFill>
              </a:rPr>
              <a:t>snapshop</a:t>
            </a:r>
            <a:r>
              <a:rPr lang="en-US" dirty="0">
                <a:solidFill>
                  <a:srgbClr val="FF0000"/>
                </a:solidFill>
              </a:rPr>
              <a:t>.  Describe what the scenario will look like and I’ll summarize for this screen and then work with you to provide details in the participant guide and prepare any related materials.</a:t>
            </a:r>
          </a:p>
        </p:txBody>
      </p:sp>
      <p:sp>
        <p:nvSpPr>
          <p:cNvPr id="4" name="Slide Number Placeholder 3"/>
          <p:cNvSpPr>
            <a:spLocks noGrp="1"/>
          </p:cNvSpPr>
          <p:nvPr>
            <p:ph type="sldNum" sz="quarter" idx="5"/>
          </p:nvPr>
        </p:nvSpPr>
        <p:spPr/>
        <p:txBody>
          <a:bodyPr/>
          <a:lstStyle/>
          <a:p>
            <a:fld id="{EF20C224-DC4D-4388-A206-43284383BB81}" type="slidenum">
              <a:rPr lang="en-US" smtClean="0"/>
              <a:t>22</a:t>
            </a:fld>
            <a:endParaRPr lang="en-US"/>
          </a:p>
        </p:txBody>
      </p:sp>
    </p:spTree>
    <p:extLst>
      <p:ext uri="{BB962C8B-B14F-4D97-AF65-F5344CB8AC3E}">
        <p14:creationId xmlns:p14="http://schemas.microsoft.com/office/powerpoint/2010/main" val="2168095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3"/>
              </a:spcBef>
              <a:spcAft>
                <a:spcPts val="613"/>
              </a:spcAft>
            </a:pPr>
            <a:r>
              <a:rPr lang="en-US" dirty="0"/>
              <a:t>This is an initial list of the fields you’ll want to extract data from for your snapshot. A complete list is provided in your participant guide, but here are some of the most important fields:</a:t>
            </a:r>
          </a:p>
          <a:p>
            <a:pPr marL="175050" indent="-175050">
              <a:spcBef>
                <a:spcPts val="306"/>
              </a:spcBef>
              <a:spcAft>
                <a:spcPts val="306"/>
              </a:spcAft>
              <a:buFont typeface="Arial" panose="020B0604020202020204" pitchFamily="34" charset="0"/>
              <a:buChar char="•"/>
            </a:pPr>
            <a:r>
              <a:rPr lang="en-US" dirty="0"/>
              <a:t>First, you’ll want to pull data about who the employee is - the employee identification number and demographics (race/ethnicity and sex).</a:t>
            </a:r>
          </a:p>
          <a:p>
            <a:pPr marL="175050" indent="-175050">
              <a:spcBef>
                <a:spcPts val="306"/>
              </a:spcBef>
              <a:spcAft>
                <a:spcPts val="306"/>
              </a:spcAft>
              <a:buFont typeface="Arial" panose="020B0604020202020204" pitchFamily="34" charset="0"/>
              <a:buChar char="•"/>
            </a:pPr>
            <a:r>
              <a:rPr lang="en-US" dirty="0"/>
              <a:t>Next, you’ll want to identify what the employee’s job is – so fields like job title, grade, and EEO-1 category will help with that.</a:t>
            </a:r>
          </a:p>
          <a:p>
            <a:pPr marL="175050" indent="-175050">
              <a:spcBef>
                <a:spcPts val="306"/>
              </a:spcBef>
              <a:spcAft>
                <a:spcPts val="306"/>
              </a:spcAft>
              <a:buFont typeface="Arial" panose="020B0604020202020204" pitchFamily="34" charset="0"/>
              <a:buChar char="•"/>
            </a:pPr>
            <a:r>
              <a:rPr lang="en-US" dirty="0"/>
              <a:t>You’ll want to identify where the employee sits – their department, location, and any other fields that your organization uses to identify where the employee works.</a:t>
            </a:r>
          </a:p>
          <a:p>
            <a:pPr marL="175050" indent="-175050">
              <a:spcBef>
                <a:spcPts val="306"/>
              </a:spcBef>
              <a:spcAft>
                <a:spcPts val="306"/>
              </a:spcAft>
              <a:buFont typeface="Arial" panose="020B0604020202020204" pitchFamily="34" charset="0"/>
              <a:buChar char="•"/>
            </a:pPr>
            <a:r>
              <a:rPr lang="en-US" dirty="0"/>
              <a:t>Next, pull data that identify who the employee reports to – their immediate supervisor</a:t>
            </a:r>
          </a:p>
          <a:p>
            <a:pPr marL="175050" indent="-175050">
              <a:spcBef>
                <a:spcPts val="306"/>
              </a:spcBef>
              <a:spcAft>
                <a:spcPts val="306"/>
              </a:spcAft>
              <a:buFont typeface="Arial" panose="020B0604020202020204" pitchFamily="34" charset="0"/>
              <a:buChar char="•"/>
            </a:pPr>
            <a:r>
              <a:rPr lang="en-US" dirty="0"/>
              <a:t>Then you’ll want data that identifies where the job fits into the organization.</a:t>
            </a:r>
          </a:p>
          <a:p>
            <a:pPr marL="175050" indent="-175050">
              <a:spcBef>
                <a:spcPts val="306"/>
              </a:spcBef>
              <a:spcAft>
                <a:spcPts val="306"/>
              </a:spcAft>
              <a:buFont typeface="Arial" panose="020B0604020202020204" pitchFamily="34" charset="0"/>
              <a:buChar char="•"/>
            </a:pPr>
            <a:r>
              <a:rPr lang="en-US" dirty="0"/>
              <a:t>Finally, pull employee compensation data.</a:t>
            </a:r>
          </a:p>
        </p:txBody>
      </p:sp>
      <p:sp>
        <p:nvSpPr>
          <p:cNvPr id="4" name="Slide Number Placeholder 3"/>
          <p:cNvSpPr>
            <a:spLocks noGrp="1"/>
          </p:cNvSpPr>
          <p:nvPr>
            <p:ph type="sldNum" sz="quarter" idx="5"/>
          </p:nvPr>
        </p:nvSpPr>
        <p:spPr/>
        <p:txBody>
          <a:bodyPr/>
          <a:lstStyle/>
          <a:p>
            <a:fld id="{EF20C224-DC4D-4388-A206-43284383BB81}" type="slidenum">
              <a:rPr lang="en-US" smtClean="0"/>
              <a:t>23</a:t>
            </a:fld>
            <a:endParaRPr lang="en-US"/>
          </a:p>
        </p:txBody>
      </p:sp>
    </p:spTree>
    <p:extLst>
      <p:ext uri="{BB962C8B-B14F-4D97-AF65-F5344CB8AC3E}">
        <p14:creationId xmlns:p14="http://schemas.microsoft.com/office/powerpoint/2010/main" val="2709048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04D3551-E921-455D-9108-8CB817C59113}" type="slidenum">
              <a:rPr lang="en-US" smtClean="0"/>
              <a:t>24</a:t>
            </a:fld>
            <a:endParaRPr lang="en-US"/>
          </a:p>
        </p:txBody>
      </p:sp>
      <p:sp>
        <p:nvSpPr>
          <p:cNvPr id="5" name="Notes Placeholder 2">
            <a:extLst>
              <a:ext uri="{FF2B5EF4-FFF2-40B4-BE49-F238E27FC236}">
                <a16:creationId xmlns:a16="http://schemas.microsoft.com/office/drawing/2014/main" id="{D1C6D471-B268-4C3C-B230-1278C358959F}"/>
              </a:ext>
            </a:extLst>
          </p:cNvPr>
          <p:cNvSpPr txBox="1">
            <a:spLocks/>
          </p:cNvSpPr>
          <p:nvPr/>
        </p:nvSpPr>
        <p:spPr>
          <a:xfrm>
            <a:off x="702628" y="4481532"/>
            <a:ext cx="5621020" cy="3666708"/>
          </a:xfrm>
          <a:prstGeom prst="rect">
            <a:avLst/>
          </a:prstGeom>
          <a:ln>
            <a:solidFill>
              <a:schemeClr val="bg1">
                <a:lumMod val="65000"/>
              </a:schemeClr>
            </a:solidFill>
          </a:ln>
        </p:spPr>
        <p:txBody>
          <a:bodyPr vert="horz" lIns="93360" tIns="46680" rIns="93360" bIns="4668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ts val="306"/>
              </a:spcBef>
              <a:spcAft>
                <a:spcPts val="306"/>
              </a:spcAft>
            </a:pPr>
            <a:r>
              <a:rPr lang="en-US" dirty="0"/>
              <a:t>While the snapshot drives the data needed for the current AAP cycle, you’ll also need to pull certain data from the previous AAP cycle. Things that happened during the past cycle – like applicants, hires, promotions, and terminations – we’ll refer to as “transaction data.” These data go beyond the snapshot time period and population. You’re not limited to individuals within the organization. You’re primarily pulling dates, such as job offer dates, termination dates, and promotion effective dates.</a:t>
            </a:r>
          </a:p>
          <a:p>
            <a:r>
              <a:rPr lang="en-US" sz="1000" dirty="0"/>
              <a:t> </a:t>
            </a:r>
          </a:p>
          <a:p>
            <a:endParaRPr lang="en-US" sz="1100" dirty="0"/>
          </a:p>
        </p:txBody>
      </p:sp>
    </p:spTree>
    <p:extLst>
      <p:ext uri="{BB962C8B-B14F-4D97-AF65-F5344CB8AC3E}">
        <p14:creationId xmlns:p14="http://schemas.microsoft.com/office/powerpoint/2010/main" val="4260473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extracted for employment transaction reports includes pulling a lot of dates – like offer dates, transaction dates, and effective dates. For applicants, include jobs applied for, jobs the individual was considered for. Disposition codes are helpful in this process because they help you understand exactly where an individual fell out of the process, why they fell out, and their status. If you use third-party recruiters, they can provide a lot of information to you. For hires and promotions, extract data like the requisition they were hired/promoted from. Just be sure to review the data so you have a clear picture of what happened. For terminations, the most important data is the reason for termination – including whether the termination was voluntary or involuntary. This data is important because later on in the process you’ll want to determine if there was adverse impact. </a:t>
            </a:r>
          </a:p>
        </p:txBody>
      </p:sp>
      <p:sp>
        <p:nvSpPr>
          <p:cNvPr id="4" name="Slide Number Placeholder 3"/>
          <p:cNvSpPr>
            <a:spLocks noGrp="1"/>
          </p:cNvSpPr>
          <p:nvPr>
            <p:ph type="sldNum" sz="quarter" idx="5"/>
          </p:nvPr>
        </p:nvSpPr>
        <p:spPr/>
        <p:txBody>
          <a:bodyPr/>
          <a:lstStyle/>
          <a:p>
            <a:fld id="{EF20C224-DC4D-4388-A206-43284383BB81}" type="slidenum">
              <a:rPr lang="en-US" smtClean="0"/>
              <a:t>25</a:t>
            </a:fld>
            <a:endParaRPr lang="en-US"/>
          </a:p>
        </p:txBody>
      </p:sp>
    </p:spTree>
    <p:extLst>
      <p:ext uri="{BB962C8B-B14F-4D97-AF65-F5344CB8AC3E}">
        <p14:creationId xmlns:p14="http://schemas.microsoft.com/office/powerpoint/2010/main" val="358549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Danny/Joe – please provide more details here</a:t>
            </a:r>
          </a:p>
        </p:txBody>
      </p:sp>
      <p:sp>
        <p:nvSpPr>
          <p:cNvPr id="4" name="Slide Number Placeholder 3"/>
          <p:cNvSpPr>
            <a:spLocks noGrp="1"/>
          </p:cNvSpPr>
          <p:nvPr>
            <p:ph type="sldNum" sz="quarter" idx="5"/>
          </p:nvPr>
        </p:nvSpPr>
        <p:spPr/>
        <p:txBody>
          <a:bodyPr/>
          <a:lstStyle/>
          <a:p>
            <a:fld id="{EF20C224-DC4D-4388-A206-43284383BB81}" type="slidenum">
              <a:rPr lang="en-US" smtClean="0"/>
              <a:t>26</a:t>
            </a:fld>
            <a:endParaRPr lang="en-US"/>
          </a:p>
        </p:txBody>
      </p:sp>
    </p:spTree>
    <p:extLst>
      <p:ext uri="{BB962C8B-B14F-4D97-AF65-F5344CB8AC3E}">
        <p14:creationId xmlns:p14="http://schemas.microsoft.com/office/powerpoint/2010/main" val="4010095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Please describe scenario here</a:t>
            </a:r>
          </a:p>
        </p:txBody>
      </p:sp>
      <p:sp>
        <p:nvSpPr>
          <p:cNvPr id="4" name="Slide Number Placeholder 3"/>
          <p:cNvSpPr>
            <a:spLocks noGrp="1"/>
          </p:cNvSpPr>
          <p:nvPr>
            <p:ph type="sldNum" sz="quarter" idx="5"/>
          </p:nvPr>
        </p:nvSpPr>
        <p:spPr/>
        <p:txBody>
          <a:bodyPr/>
          <a:lstStyle/>
          <a:p>
            <a:fld id="{EF20C224-DC4D-4388-A206-43284383BB81}" type="slidenum">
              <a:rPr lang="en-US" smtClean="0"/>
              <a:t>27</a:t>
            </a:fld>
            <a:endParaRPr lang="en-US"/>
          </a:p>
        </p:txBody>
      </p:sp>
    </p:spTree>
    <p:extLst>
      <p:ext uri="{BB962C8B-B14F-4D97-AF65-F5344CB8AC3E}">
        <p14:creationId xmlns:p14="http://schemas.microsoft.com/office/powerpoint/2010/main" val="230566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“Preparing to Build Affirmative Action Plans” </a:t>
            </a:r>
          </a:p>
        </p:txBody>
      </p:sp>
      <p:sp>
        <p:nvSpPr>
          <p:cNvPr id="4" name="Slide Number Placeholder 3"/>
          <p:cNvSpPr>
            <a:spLocks noGrp="1"/>
          </p:cNvSpPr>
          <p:nvPr>
            <p:ph type="sldNum" sz="quarter" idx="5"/>
          </p:nvPr>
        </p:nvSpPr>
        <p:spPr/>
        <p:txBody>
          <a:bodyPr/>
          <a:lstStyle/>
          <a:p>
            <a:fld id="{EF20C224-DC4D-4388-A206-43284383BB81}" type="slidenum">
              <a:rPr lang="en-US" smtClean="0"/>
              <a:t>2</a:t>
            </a:fld>
            <a:endParaRPr lang="en-US"/>
          </a:p>
        </p:txBody>
      </p:sp>
    </p:spTree>
    <p:extLst>
      <p:ext uri="{BB962C8B-B14F-4D97-AF65-F5344CB8AC3E}">
        <p14:creationId xmlns:p14="http://schemas.microsoft.com/office/powerpoint/2010/main" val="3213075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04D3551-E921-455D-9108-8CB817C59113}" type="slidenum">
              <a:rPr lang="en-US" smtClean="0"/>
              <a:t>28</a:t>
            </a:fld>
            <a:endParaRPr lang="en-US"/>
          </a:p>
        </p:txBody>
      </p:sp>
      <p:sp>
        <p:nvSpPr>
          <p:cNvPr id="5" name="Notes Placeholder 2">
            <a:extLst>
              <a:ext uri="{FF2B5EF4-FFF2-40B4-BE49-F238E27FC236}">
                <a16:creationId xmlns:a16="http://schemas.microsoft.com/office/drawing/2014/main" id="{1C1ED9A3-2664-4077-AB44-30EF21124140}"/>
              </a:ext>
            </a:extLst>
          </p:cNvPr>
          <p:cNvSpPr txBox="1">
            <a:spLocks/>
          </p:cNvSpPr>
          <p:nvPr/>
        </p:nvSpPr>
        <p:spPr>
          <a:xfrm>
            <a:off x="702628" y="4481532"/>
            <a:ext cx="5621020" cy="3666708"/>
          </a:xfrm>
          <a:prstGeom prst="rect">
            <a:avLst/>
          </a:prstGeom>
          <a:ln>
            <a:solidFill>
              <a:schemeClr val="bg1">
                <a:lumMod val="65000"/>
              </a:schemeClr>
            </a:solidFill>
          </a:ln>
        </p:spPr>
        <p:txBody>
          <a:bodyPr vert="horz" lIns="93360" tIns="46680" rIns="93360" bIns="4668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dirty="0"/>
              <a:t>As you probably have already gathered, this course will focus a lot on data. Why? Well, think back to the beginning of the module and contractors’ two obligations – not to discriminate and to engage in affirmative action. All the data you just learned about will go toward those two objectives. For example, the snapshot’s data is the basis for the data analysis that will build your AAP. You’ll look backwards and compare snapshot data to the previous year’s AAP data to determine if there were any barriers to advancing women, minorities, veterans or individuals with disabilities. You’ll look forward at internal and external availability data to determine whether or not you need to set goals. The analyses of these data will drive the successful development of your AAPs.</a:t>
            </a:r>
          </a:p>
          <a:p>
            <a:r>
              <a:rPr lang="en-US" sz="1100" dirty="0"/>
              <a:t> </a:t>
            </a:r>
          </a:p>
          <a:p>
            <a:endParaRPr lang="en-US" sz="1100" dirty="0"/>
          </a:p>
        </p:txBody>
      </p:sp>
    </p:spTree>
    <p:extLst>
      <p:ext uri="{BB962C8B-B14F-4D97-AF65-F5344CB8AC3E}">
        <p14:creationId xmlns:p14="http://schemas.microsoft.com/office/powerpoint/2010/main" val="2983464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20C224-DC4D-4388-A206-43284383BB81}" type="slidenum">
              <a:rPr lang="en-US" smtClean="0"/>
              <a:t>29</a:t>
            </a:fld>
            <a:endParaRPr lang="en-US"/>
          </a:p>
        </p:txBody>
      </p:sp>
    </p:spTree>
    <p:extLst>
      <p:ext uri="{BB962C8B-B14F-4D97-AF65-F5344CB8AC3E}">
        <p14:creationId xmlns:p14="http://schemas.microsoft.com/office/powerpoint/2010/main" val="1043470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20C224-DC4D-4388-A206-43284383BB81}" type="slidenum">
              <a:rPr lang="en-US" smtClean="0"/>
              <a:t>30</a:t>
            </a:fld>
            <a:endParaRPr lang="en-US"/>
          </a:p>
        </p:txBody>
      </p:sp>
    </p:spTree>
    <p:extLst>
      <p:ext uri="{BB962C8B-B14F-4D97-AF65-F5344CB8AC3E}">
        <p14:creationId xmlns:p14="http://schemas.microsoft.com/office/powerpoint/2010/main" val="3005781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20C224-DC4D-4388-A206-43284383BB81}" type="slidenum">
              <a:rPr lang="en-US" smtClean="0"/>
              <a:t>31</a:t>
            </a:fld>
            <a:endParaRPr lang="en-US"/>
          </a:p>
        </p:txBody>
      </p:sp>
    </p:spTree>
    <p:extLst>
      <p:ext uri="{BB962C8B-B14F-4D97-AF65-F5344CB8AC3E}">
        <p14:creationId xmlns:p14="http://schemas.microsoft.com/office/powerpoint/2010/main" val="912525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TBD</a:t>
            </a:r>
          </a:p>
        </p:txBody>
      </p:sp>
      <p:sp>
        <p:nvSpPr>
          <p:cNvPr id="4" name="Slide Number Placeholder 3"/>
          <p:cNvSpPr>
            <a:spLocks noGrp="1"/>
          </p:cNvSpPr>
          <p:nvPr>
            <p:ph type="sldNum" sz="quarter" idx="5"/>
          </p:nvPr>
        </p:nvSpPr>
        <p:spPr/>
        <p:txBody>
          <a:bodyPr/>
          <a:lstStyle/>
          <a:p>
            <a:fld id="{EF20C224-DC4D-4388-A206-43284383BB81}" type="slidenum">
              <a:rPr lang="en-US" smtClean="0"/>
              <a:t>32</a:t>
            </a:fld>
            <a:endParaRPr lang="en-US"/>
          </a:p>
        </p:txBody>
      </p:sp>
    </p:spTree>
    <p:extLst>
      <p:ext uri="{BB962C8B-B14F-4D97-AF65-F5344CB8AC3E}">
        <p14:creationId xmlns:p14="http://schemas.microsoft.com/office/powerpoint/2010/main" val="185893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this session, you’ll be able to:</a:t>
            </a:r>
          </a:p>
          <a:p>
            <a:pPr marL="175050" indent="-175050">
              <a:buFont typeface="Arial" panose="020B0604020202020204" pitchFamily="34" charset="0"/>
              <a:buChar char="•"/>
            </a:pPr>
            <a:r>
              <a:rPr lang="en-US" dirty="0"/>
              <a:t>Take steps to determine your establishments’ AAP cycle</a:t>
            </a:r>
          </a:p>
          <a:p>
            <a:pPr marL="175050" indent="-175050">
              <a:buFont typeface="Arial" panose="020B0604020202020204" pitchFamily="34" charset="0"/>
              <a:buChar char="•"/>
            </a:pPr>
            <a:r>
              <a:rPr lang="en-US" dirty="0"/>
              <a:t>Identify when and how to pull data for the current AAP cycle’s “snapshot</a:t>
            </a:r>
          </a:p>
          <a:p>
            <a:pPr marL="175050" indent="-175050">
              <a:buFont typeface="Arial" panose="020B0604020202020204" pitchFamily="34" charset="0"/>
              <a:buChar char="•"/>
            </a:pPr>
            <a:r>
              <a:rPr lang="en-US" dirty="0"/>
              <a:t>Assign employees to AAPs by considering common situations regarding where employees work and who they report to</a:t>
            </a:r>
          </a:p>
          <a:p>
            <a:endParaRPr lang="en-US" dirty="0"/>
          </a:p>
        </p:txBody>
      </p:sp>
      <p:sp>
        <p:nvSpPr>
          <p:cNvPr id="4" name="Slide Number Placeholder 3"/>
          <p:cNvSpPr>
            <a:spLocks noGrp="1"/>
          </p:cNvSpPr>
          <p:nvPr>
            <p:ph type="sldNum" sz="quarter" idx="5"/>
          </p:nvPr>
        </p:nvSpPr>
        <p:spPr/>
        <p:txBody>
          <a:bodyPr/>
          <a:lstStyle/>
          <a:p>
            <a:fld id="{EF20C224-DC4D-4388-A206-43284383BB81}" type="slidenum">
              <a:rPr lang="en-US" smtClean="0"/>
              <a:t>3</a:t>
            </a:fld>
            <a:endParaRPr lang="en-US"/>
          </a:p>
        </p:txBody>
      </p:sp>
    </p:spTree>
    <p:extLst>
      <p:ext uri="{BB962C8B-B14F-4D97-AF65-F5344CB8AC3E}">
        <p14:creationId xmlns:p14="http://schemas.microsoft.com/office/powerpoint/2010/main" val="129997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At the risk of creating another graphic to explain the process, I created this to explain that we’re going to approach the development of AAPs through a series of decisions. This overview would prepare the participants so they know what to expect. There might be a better way to summarize the sets of decisions. </a:t>
            </a:r>
          </a:p>
        </p:txBody>
      </p:sp>
      <p:sp>
        <p:nvSpPr>
          <p:cNvPr id="4" name="Slide Number Placeholder 3"/>
          <p:cNvSpPr>
            <a:spLocks noGrp="1"/>
          </p:cNvSpPr>
          <p:nvPr>
            <p:ph type="sldNum" sz="quarter" idx="5"/>
          </p:nvPr>
        </p:nvSpPr>
        <p:spPr/>
        <p:txBody>
          <a:bodyPr/>
          <a:lstStyle/>
          <a:p>
            <a:fld id="{EF20C224-DC4D-4388-A206-43284383BB81}" type="slidenum">
              <a:rPr lang="en-US" smtClean="0"/>
              <a:t>5</a:t>
            </a:fld>
            <a:endParaRPr lang="en-US"/>
          </a:p>
        </p:txBody>
      </p:sp>
    </p:spTree>
    <p:extLst>
      <p:ext uri="{BB962C8B-B14F-4D97-AF65-F5344CB8AC3E}">
        <p14:creationId xmlns:p14="http://schemas.microsoft.com/office/powerpoint/2010/main" val="499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decision you’ll want to make when building an affirmative action plan is to determine what the dates will be fore the annual cycle.</a:t>
            </a:r>
          </a:p>
        </p:txBody>
      </p:sp>
      <p:sp>
        <p:nvSpPr>
          <p:cNvPr id="4" name="Slide Number Placeholder 3"/>
          <p:cNvSpPr>
            <a:spLocks noGrp="1"/>
          </p:cNvSpPr>
          <p:nvPr>
            <p:ph type="sldNum" sz="quarter" idx="5"/>
          </p:nvPr>
        </p:nvSpPr>
        <p:spPr/>
        <p:txBody>
          <a:bodyPr/>
          <a:lstStyle/>
          <a:p>
            <a:fld id="{EF20C224-DC4D-4388-A206-43284383BB81}" type="slidenum">
              <a:rPr lang="en-US" smtClean="0"/>
              <a:t>6</a:t>
            </a:fld>
            <a:endParaRPr lang="en-US"/>
          </a:p>
        </p:txBody>
      </p:sp>
    </p:spTree>
    <p:extLst>
      <p:ext uri="{BB962C8B-B14F-4D97-AF65-F5344CB8AC3E}">
        <p14:creationId xmlns:p14="http://schemas.microsoft.com/office/powerpoint/2010/main" val="231027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04D3551-E921-455D-9108-8CB817C59113}" type="slidenum">
              <a:rPr lang="en-US" smtClean="0"/>
              <a:t>7</a:t>
            </a:fld>
            <a:endParaRPr lang="en-US"/>
          </a:p>
        </p:txBody>
      </p:sp>
      <p:sp>
        <p:nvSpPr>
          <p:cNvPr id="5" name="Notes Placeholder 2">
            <a:extLst>
              <a:ext uri="{FF2B5EF4-FFF2-40B4-BE49-F238E27FC236}">
                <a16:creationId xmlns:a16="http://schemas.microsoft.com/office/drawing/2014/main" id="{6FB14BD7-6620-4375-B7F3-1B9E4FF2BE2F}"/>
              </a:ext>
            </a:extLst>
          </p:cNvPr>
          <p:cNvSpPr txBox="1">
            <a:spLocks/>
          </p:cNvSpPr>
          <p:nvPr/>
        </p:nvSpPr>
        <p:spPr>
          <a:xfrm>
            <a:off x="702628" y="4481532"/>
            <a:ext cx="5621020" cy="3666708"/>
          </a:xfrm>
          <a:prstGeom prst="rect">
            <a:avLst/>
          </a:prstGeom>
          <a:ln>
            <a:solidFill>
              <a:schemeClr val="bg1">
                <a:lumMod val="65000"/>
              </a:schemeClr>
            </a:solidFill>
          </a:ln>
        </p:spPr>
        <p:txBody>
          <a:bodyPr vert="horz" lIns="93360" tIns="46680" rIns="93360" bIns="4668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After contractors submit their first affirmative action plan, they must update them annually. Each AAP typically covers a 12-month period. It can be a calendar year, your organization’s fiscal year, or any other 12-month period of time that works best for the organization. </a:t>
            </a:r>
          </a:p>
          <a:p>
            <a:endParaRPr lang="en-US" dirty="0"/>
          </a:p>
          <a:p>
            <a:endParaRPr lang="en-US" b="1" dirty="0"/>
          </a:p>
        </p:txBody>
      </p:sp>
    </p:spTree>
    <p:extLst>
      <p:ext uri="{BB962C8B-B14F-4D97-AF65-F5344CB8AC3E}">
        <p14:creationId xmlns:p14="http://schemas.microsoft.com/office/powerpoint/2010/main" val="361487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04D3551-E921-455D-9108-8CB817C59113}" type="slidenum">
              <a:rPr lang="en-US" smtClean="0"/>
              <a:t>8</a:t>
            </a:fld>
            <a:endParaRPr lang="en-US"/>
          </a:p>
        </p:txBody>
      </p:sp>
      <p:sp>
        <p:nvSpPr>
          <p:cNvPr id="5" name="Notes Placeholder 2">
            <a:extLst>
              <a:ext uri="{FF2B5EF4-FFF2-40B4-BE49-F238E27FC236}">
                <a16:creationId xmlns:a16="http://schemas.microsoft.com/office/drawing/2014/main" id="{328BEAA5-96AC-43EB-8718-27A2BE02EB64}"/>
              </a:ext>
            </a:extLst>
          </p:cNvPr>
          <p:cNvSpPr txBox="1">
            <a:spLocks/>
          </p:cNvSpPr>
          <p:nvPr/>
        </p:nvSpPr>
        <p:spPr>
          <a:xfrm>
            <a:off x="702628" y="4481532"/>
            <a:ext cx="5621020" cy="3666708"/>
          </a:xfrm>
          <a:prstGeom prst="rect">
            <a:avLst/>
          </a:prstGeom>
          <a:ln>
            <a:solidFill>
              <a:schemeClr val="bg1">
                <a:lumMod val="65000"/>
              </a:schemeClr>
            </a:solidFill>
          </a:ln>
        </p:spPr>
        <p:txBody>
          <a:bodyPr vert="horz" lIns="93360" tIns="46680" rIns="93360" bIns="4668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dirty="0"/>
              <a:t>The OFCCP </a:t>
            </a:r>
            <a:r>
              <a:rPr lang="en-US" sz="1100" dirty="0" err="1"/>
              <a:t>doesn</a:t>
            </a:r>
            <a:r>
              <a:rPr lang="mr-IN" sz="1100" dirty="0"/>
              <a:t>’</a:t>
            </a:r>
            <a:r>
              <a:rPr lang="en-US" sz="1100" dirty="0"/>
              <a:t>t control the the cycle’s period, it only requires that a new contractor submit its first AAP within 120 days after the contract is executed.</a:t>
            </a:r>
          </a:p>
          <a:p>
            <a:endParaRPr lang="en-US" sz="1100" b="1" dirty="0"/>
          </a:p>
        </p:txBody>
      </p:sp>
    </p:spTree>
    <p:extLst>
      <p:ext uri="{BB962C8B-B14F-4D97-AF65-F5344CB8AC3E}">
        <p14:creationId xmlns:p14="http://schemas.microsoft.com/office/powerpoint/2010/main" val="316903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04D3551-E921-455D-9108-8CB817C59113}" type="slidenum">
              <a:rPr lang="en-US" smtClean="0"/>
              <a:t>9</a:t>
            </a:fld>
            <a:endParaRPr lang="en-US"/>
          </a:p>
        </p:txBody>
      </p:sp>
      <p:sp>
        <p:nvSpPr>
          <p:cNvPr id="5" name="Notes Placeholder 2">
            <a:extLst>
              <a:ext uri="{FF2B5EF4-FFF2-40B4-BE49-F238E27FC236}">
                <a16:creationId xmlns:a16="http://schemas.microsoft.com/office/drawing/2014/main" id="{ECEB95CF-7455-4A4D-B51A-00084A382518}"/>
              </a:ext>
            </a:extLst>
          </p:cNvPr>
          <p:cNvSpPr txBox="1">
            <a:spLocks/>
          </p:cNvSpPr>
          <p:nvPr/>
        </p:nvSpPr>
        <p:spPr>
          <a:xfrm>
            <a:off x="702628" y="4481532"/>
            <a:ext cx="5621020" cy="3666708"/>
          </a:xfrm>
          <a:prstGeom prst="rect">
            <a:avLst/>
          </a:prstGeom>
          <a:ln>
            <a:solidFill>
              <a:schemeClr val="bg1">
                <a:lumMod val="65000"/>
              </a:schemeClr>
            </a:solidFill>
          </a:ln>
        </p:spPr>
        <p:txBody>
          <a:bodyPr vert="horz" lIns="93360" tIns="46680" rIns="93360" bIns="4668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Additionally, each facility in your organization can have its own cycle. A facility is the term you’ll likely hear that refers to each physical location where your organization has employees. The diagram here depicts an organization with 4 locations, 1 headquarters and 3 other locations </a:t>
            </a:r>
            <a:r>
              <a:rPr lang="mr-IN" dirty="0"/>
              <a:t>–</a:t>
            </a:r>
            <a:r>
              <a:rPr lang="en-US" dirty="0"/>
              <a:t> which could be offices, plants, or warehouses for example. The headquarters can have a cycle that is different from its facilities, and each of the 3 facilities could have different AAP cycles. </a:t>
            </a:r>
          </a:p>
          <a:p>
            <a:endParaRPr lang="en-US" dirty="0"/>
          </a:p>
          <a:p>
            <a:endParaRPr lang="en-US" b="1" dirty="0"/>
          </a:p>
          <a:p>
            <a:endParaRPr lang="en-US" dirty="0"/>
          </a:p>
        </p:txBody>
      </p:sp>
    </p:spTree>
    <p:extLst>
      <p:ext uri="{BB962C8B-B14F-4D97-AF65-F5344CB8AC3E}">
        <p14:creationId xmlns:p14="http://schemas.microsoft.com/office/powerpoint/2010/main" val="71165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04D3551-E921-455D-9108-8CB817C59113}" type="slidenum">
              <a:rPr lang="en-US" smtClean="0"/>
              <a:t>10</a:t>
            </a:fld>
            <a:endParaRPr lang="en-US"/>
          </a:p>
        </p:txBody>
      </p:sp>
      <p:sp>
        <p:nvSpPr>
          <p:cNvPr id="5" name="Notes Placeholder 2">
            <a:extLst>
              <a:ext uri="{FF2B5EF4-FFF2-40B4-BE49-F238E27FC236}">
                <a16:creationId xmlns:a16="http://schemas.microsoft.com/office/drawing/2014/main" id="{8C6CC6F0-CDC4-48E5-95D7-395C9968D1F8}"/>
              </a:ext>
            </a:extLst>
          </p:cNvPr>
          <p:cNvSpPr txBox="1">
            <a:spLocks/>
          </p:cNvSpPr>
          <p:nvPr/>
        </p:nvSpPr>
        <p:spPr>
          <a:xfrm>
            <a:off x="702628" y="4481532"/>
            <a:ext cx="5621020" cy="3666708"/>
          </a:xfrm>
          <a:prstGeom prst="rect">
            <a:avLst/>
          </a:prstGeom>
          <a:ln>
            <a:solidFill>
              <a:schemeClr val="bg1">
                <a:lumMod val="65000"/>
              </a:schemeClr>
            </a:solidFill>
          </a:ln>
        </p:spPr>
        <p:txBody>
          <a:bodyPr vert="horz" lIns="93360" tIns="46680" rIns="93360" bIns="4668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Once you set the cycle, you don</a:t>
            </a:r>
            <a:r>
              <a:rPr lang="mr-IN" dirty="0"/>
              <a:t>’</a:t>
            </a:r>
            <a:r>
              <a:rPr lang="en-US" dirty="0"/>
              <a:t>t have to stick with it forever. Your organization can reset the cycle anytime to reflect new business needs or practices. Just remember that your employees must be covered by an AAP at all times. </a:t>
            </a:r>
          </a:p>
          <a:p>
            <a:endParaRPr lang="en-US" dirty="0"/>
          </a:p>
          <a:p>
            <a:endParaRPr lang="en-US" b="1" dirty="0"/>
          </a:p>
        </p:txBody>
      </p:sp>
    </p:spTree>
    <p:extLst>
      <p:ext uri="{BB962C8B-B14F-4D97-AF65-F5344CB8AC3E}">
        <p14:creationId xmlns:p14="http://schemas.microsoft.com/office/powerpoint/2010/main" val="134058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descr="A group of people around a table&#10;&#10;Description automatically generated">
            <a:extLst>
              <a:ext uri="{FF2B5EF4-FFF2-40B4-BE49-F238E27FC236}">
                <a16:creationId xmlns:a16="http://schemas.microsoft.com/office/drawing/2014/main" id="{B0EFC571-642F-4ABC-8FB7-8A8C3D687813}"/>
              </a:ext>
            </a:extLst>
          </p:cNvPr>
          <p:cNvPicPr>
            <a:picLocks noChangeAspect="1"/>
          </p:cNvPicPr>
          <p:nvPr userDrawn="1"/>
        </p:nvPicPr>
        <p:blipFill rotWithShape="1">
          <a:blip r:embed="rId2"/>
          <a:srcRect r="23009"/>
          <a:stretch/>
        </p:blipFill>
        <p:spPr>
          <a:xfrm>
            <a:off x="4271962" y="0"/>
            <a:ext cx="7920038" cy="6858000"/>
          </a:xfrm>
          <a:prstGeom prst="rect">
            <a:avLst/>
          </a:prstGeom>
        </p:spPr>
      </p:pic>
      <p:pic>
        <p:nvPicPr>
          <p:cNvPr id="14" name="Picture 13">
            <a:extLst>
              <a:ext uri="{FF2B5EF4-FFF2-40B4-BE49-F238E27FC236}">
                <a16:creationId xmlns:a16="http://schemas.microsoft.com/office/drawing/2014/main" id="{3B10E2A3-843B-D54C-AD2F-E33F47B11580}"/>
              </a:ext>
            </a:extLst>
          </p:cNvPr>
          <p:cNvPicPr>
            <a:picLocks noChangeAspect="1"/>
          </p:cNvPicPr>
          <p:nvPr userDrawn="1"/>
        </p:nvPicPr>
        <p:blipFill rotWithShape="1">
          <a:blip r:embed="rId3"/>
          <a:srcRect r="24147"/>
          <a:stretch/>
        </p:blipFill>
        <p:spPr>
          <a:xfrm>
            <a:off x="0" y="0"/>
            <a:ext cx="9913435" cy="6861345"/>
          </a:xfrm>
          <a:prstGeom prst="rect">
            <a:avLst/>
          </a:prstGeom>
        </p:spPr>
      </p:pic>
      <p:sp>
        <p:nvSpPr>
          <p:cNvPr id="2" name="Title 1">
            <a:extLst>
              <a:ext uri="{FF2B5EF4-FFF2-40B4-BE49-F238E27FC236}">
                <a16:creationId xmlns:a16="http://schemas.microsoft.com/office/drawing/2014/main" id="{B478088C-AAD7-9740-B24C-5F7781E64120}"/>
              </a:ext>
            </a:extLst>
          </p:cNvPr>
          <p:cNvSpPr>
            <a:spLocks noGrp="1"/>
          </p:cNvSpPr>
          <p:nvPr>
            <p:ph type="ctrTitle" hasCustomPrompt="1"/>
          </p:nvPr>
        </p:nvSpPr>
        <p:spPr>
          <a:xfrm>
            <a:off x="1048011" y="1873925"/>
            <a:ext cx="5603310" cy="2387600"/>
          </a:xfrm>
        </p:spPr>
        <p:txBody>
          <a:bodyPr anchor="b"/>
          <a:lstStyle>
            <a:lvl1pPr algn="l">
              <a:defRPr sz="4800">
                <a:solidFill>
                  <a:schemeClr val="bg1"/>
                </a:solidFill>
              </a:defRPr>
            </a:lvl1pPr>
          </a:lstStyle>
          <a:p>
            <a:r>
              <a:rPr lang="en-US" dirty="0"/>
              <a:t>Developing  Compliant Affirmative Action Programs</a:t>
            </a:r>
          </a:p>
        </p:txBody>
      </p:sp>
      <p:sp>
        <p:nvSpPr>
          <p:cNvPr id="3" name="Subtitle 2">
            <a:extLst>
              <a:ext uri="{FF2B5EF4-FFF2-40B4-BE49-F238E27FC236}">
                <a16:creationId xmlns:a16="http://schemas.microsoft.com/office/drawing/2014/main" id="{EF459035-0805-424E-A192-ECB9B1DEE6FA}"/>
              </a:ext>
            </a:extLst>
          </p:cNvPr>
          <p:cNvSpPr>
            <a:spLocks noGrp="1"/>
          </p:cNvSpPr>
          <p:nvPr>
            <p:ph type="subTitle" idx="1" hasCustomPrompt="1"/>
          </p:nvPr>
        </p:nvSpPr>
        <p:spPr>
          <a:xfrm>
            <a:off x="1048011" y="4353600"/>
            <a:ext cx="4974098" cy="934326"/>
          </a:xfrm>
        </p:spPr>
        <p:txBody>
          <a:bodyPr numCol="1">
            <a:noAutofit/>
          </a:bodyPr>
          <a:lstStyle>
            <a:lvl1pPr marL="0" indent="0" algn="l">
              <a:buNone/>
              <a:defRPr sz="3200" cap="all" baseline="0">
                <a:solidFill>
                  <a:srgbClr val="009AD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Preparing to build affirmative action plans</a:t>
            </a:r>
          </a:p>
        </p:txBody>
      </p:sp>
      <p:sp>
        <p:nvSpPr>
          <p:cNvPr id="7" name="Subtitle 2">
            <a:extLst>
              <a:ext uri="{FF2B5EF4-FFF2-40B4-BE49-F238E27FC236}">
                <a16:creationId xmlns:a16="http://schemas.microsoft.com/office/drawing/2014/main" id="{9F463915-CC53-2743-9B72-EA14AC5D0840}"/>
              </a:ext>
            </a:extLst>
          </p:cNvPr>
          <p:cNvSpPr txBox="1">
            <a:spLocks/>
          </p:cNvSpPr>
          <p:nvPr userDrawn="1"/>
        </p:nvSpPr>
        <p:spPr>
          <a:xfrm>
            <a:off x="1048011" y="5348641"/>
            <a:ext cx="4826696" cy="786809"/>
          </a:xfrm>
          <a:prstGeom prst="rect">
            <a:avLst/>
          </a:prstGeom>
        </p:spPr>
        <p:txBody>
          <a:bodyPr vert="horz" lIns="91440" tIns="45720" rIns="91440" bIns="45720" numCol="1" spcCol="18288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400" kern="1200" cap="all" baseline="0">
                <a:solidFill>
                  <a:srgbClr val="009ADE"/>
                </a:solidFill>
                <a:latin typeface="+mn-lt"/>
                <a:ea typeface="+mn-ea"/>
                <a:cs typeface="+mn-cs"/>
              </a:defRPr>
            </a:lvl1pPr>
            <a:lvl2pPr marL="457200" indent="0" algn="ctr" defTabSz="914400" rtl="0" eaLnBrk="1" latinLnBrk="0" hangingPunct="1">
              <a:lnSpc>
                <a:spcPct val="90000"/>
              </a:lnSpc>
              <a:spcBef>
                <a:spcPts val="500"/>
              </a:spcBef>
              <a:spcAft>
                <a:spcPts val="600"/>
              </a:spcAft>
              <a:buSzPct val="80000"/>
              <a:buFont typeface="System Font Regular"/>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spcAft>
                <a:spcPts val="6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spcAft>
                <a:spcPts val="600"/>
              </a:spcAft>
              <a:buFont typeface="System Font Regular"/>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spcAft>
                <a:spcPts val="6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bg1"/>
                </a:solidFill>
              </a:rPr>
              <a:t>August 22, 2019</a:t>
            </a:r>
          </a:p>
        </p:txBody>
      </p:sp>
    </p:spTree>
    <p:extLst>
      <p:ext uri="{BB962C8B-B14F-4D97-AF65-F5344CB8AC3E}">
        <p14:creationId xmlns:p14="http://schemas.microsoft.com/office/powerpoint/2010/main" val="39985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4CF7B16-C3D3-4F49-B80B-034B367558A2}"/>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lumMod val="75000"/>
                  </a:schemeClr>
                </a:solidFill>
              </a:rPr>
              <a:pPr algn="ctr"/>
              <a:t>‹#›</a:t>
            </a:fld>
            <a:endParaRPr lang="en-US" sz="1100" dirty="0">
              <a:solidFill>
                <a:schemeClr val="bg1">
                  <a:lumMod val="75000"/>
                </a:schemeClr>
              </a:solidFill>
            </a:endParaRPr>
          </a:p>
        </p:txBody>
      </p:sp>
      <p:sp>
        <p:nvSpPr>
          <p:cNvPr id="8" name="Date Placeholder 3">
            <a:extLst>
              <a:ext uri="{FF2B5EF4-FFF2-40B4-BE49-F238E27FC236}">
                <a16:creationId xmlns:a16="http://schemas.microsoft.com/office/drawing/2014/main" id="{EBAB6F5F-3D85-D34A-9BCE-D197FA38C7CA}"/>
              </a:ext>
            </a:extLst>
          </p:cNvPr>
          <p:cNvSpPr txBox="1">
            <a:spLocks/>
          </p:cNvSpPr>
          <p:nvPr userDrawn="1"/>
        </p:nvSpPr>
        <p:spPr>
          <a:xfrm>
            <a:off x="838200"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75000"/>
                  </a:schemeClr>
                </a:solidFill>
              </a:rPr>
              <a:t>August 22, 2019  |  Copyright ©2020 Center for Workplace Compliance.</a:t>
            </a:r>
          </a:p>
        </p:txBody>
      </p:sp>
      <p:grpSp>
        <p:nvGrpSpPr>
          <p:cNvPr id="4" name="Group 3">
            <a:extLst>
              <a:ext uri="{FF2B5EF4-FFF2-40B4-BE49-F238E27FC236}">
                <a16:creationId xmlns:a16="http://schemas.microsoft.com/office/drawing/2014/main" id="{56A2C3B6-FAB1-4358-94F2-049895525C27}"/>
              </a:ext>
            </a:extLst>
          </p:cNvPr>
          <p:cNvGrpSpPr/>
          <p:nvPr userDrawn="1"/>
        </p:nvGrpSpPr>
        <p:grpSpPr>
          <a:xfrm>
            <a:off x="10861644" y="6313219"/>
            <a:ext cx="1108297" cy="365126"/>
            <a:chOff x="10908299" y="6356349"/>
            <a:chExt cx="1108297" cy="365126"/>
          </a:xfrm>
        </p:grpSpPr>
        <p:sp>
          <p:nvSpPr>
            <p:cNvPr id="5" name="Rectangle 4">
              <a:extLst>
                <a:ext uri="{FF2B5EF4-FFF2-40B4-BE49-F238E27FC236}">
                  <a16:creationId xmlns:a16="http://schemas.microsoft.com/office/drawing/2014/main" id="{AFB7A3AF-EE4F-4EC3-BC91-006997D0D8EF}"/>
                </a:ext>
              </a:extLst>
            </p:cNvPr>
            <p:cNvSpPr/>
            <p:nvPr userDrawn="1"/>
          </p:nvSpPr>
          <p:spPr>
            <a:xfrm>
              <a:off x="10908299" y="6356349"/>
              <a:ext cx="1108297" cy="365126"/>
            </a:xfrm>
            <a:prstGeom prst="rect">
              <a:avLst/>
            </a:prstGeom>
            <a:solidFill>
              <a:srgbClr val="232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0A27D94-22F9-450D-A2DE-3AB50F81D46B}"/>
                </a:ext>
              </a:extLst>
            </p:cNvPr>
            <p:cNvPicPr>
              <a:picLocks noChangeAspect="1"/>
            </p:cNvPicPr>
            <p:nvPr userDrawn="1"/>
          </p:nvPicPr>
          <p:blipFill>
            <a:blip r:embed="rId3"/>
            <a:stretch>
              <a:fillRect/>
            </a:stretch>
          </p:blipFill>
          <p:spPr>
            <a:xfrm>
              <a:off x="10982130" y="6427474"/>
              <a:ext cx="1034466" cy="237744"/>
            </a:xfrm>
            <a:prstGeom prst="rect">
              <a:avLst/>
            </a:prstGeom>
          </p:spPr>
        </p:pic>
      </p:grpSp>
    </p:spTree>
    <p:extLst>
      <p:ext uri="{BB962C8B-B14F-4D97-AF65-F5344CB8AC3E}">
        <p14:creationId xmlns:p14="http://schemas.microsoft.com/office/powerpoint/2010/main" val="49056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0AC2-B912-374F-B85A-86EC3E430150}"/>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1D17C1-2F1A-AF4D-B313-FABCA50A81DE}"/>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D09C232D-52BE-AD44-8FE5-E2C39FF22FF1}"/>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solidFill>
              </a:rPr>
              <a:pPr algn="ctr"/>
              <a:t>‹#›</a:t>
            </a:fld>
            <a:endParaRPr lang="en-US" sz="1100" dirty="0">
              <a:solidFill>
                <a:schemeClr val="bg1"/>
              </a:solidFill>
            </a:endParaRPr>
          </a:p>
        </p:txBody>
      </p:sp>
      <p:sp>
        <p:nvSpPr>
          <p:cNvPr id="10" name="Date Placeholder 3">
            <a:extLst>
              <a:ext uri="{FF2B5EF4-FFF2-40B4-BE49-F238E27FC236}">
                <a16:creationId xmlns:a16="http://schemas.microsoft.com/office/drawing/2014/main" id="{7F04C67F-2D40-F947-85B6-A511DF9AF03D}"/>
              </a:ext>
            </a:extLst>
          </p:cNvPr>
          <p:cNvSpPr txBox="1">
            <a:spLocks/>
          </p:cNvSpPr>
          <p:nvPr userDrawn="1"/>
        </p:nvSpPr>
        <p:spPr>
          <a:xfrm>
            <a:off x="5713683"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75000"/>
                  </a:schemeClr>
                </a:solidFill>
              </a:rPr>
              <a:t>August 22, 2019  |  Copyright ©2020 Center for Workplace Compliance.</a:t>
            </a:r>
          </a:p>
        </p:txBody>
      </p:sp>
    </p:spTree>
    <p:extLst>
      <p:ext uri="{BB962C8B-B14F-4D97-AF65-F5344CB8AC3E}">
        <p14:creationId xmlns:p14="http://schemas.microsoft.com/office/powerpoint/2010/main" val="83194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AE1E-84BE-D549-8863-174381D53449}"/>
              </a:ext>
            </a:extLst>
          </p:cNvPr>
          <p:cNvSpPr>
            <a:spLocks noGrp="1"/>
          </p:cNvSpPr>
          <p:nvPr>
            <p:ph type="title"/>
          </p:nvPr>
        </p:nvSpPr>
        <p:spPr>
          <a:xfrm>
            <a:off x="838200" y="365125"/>
            <a:ext cx="10515599" cy="1325563"/>
          </a:xfrm>
        </p:spPr>
        <p:txBody>
          <a:body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45771D6B-956A-FE47-B3EA-3EDD9D670037}"/>
              </a:ext>
            </a:extLst>
          </p:cNvPr>
          <p:cNvSpPr>
            <a:spLocks noGrp="1"/>
          </p:cNvSpPr>
          <p:nvPr>
            <p:ph idx="1"/>
          </p:nvPr>
        </p:nvSpPr>
        <p:spPr>
          <a:xfrm>
            <a:off x="838200" y="1825625"/>
            <a:ext cx="5164874"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F7B06EE5-1A73-9F43-A567-57547A456D9E}"/>
              </a:ext>
            </a:extLst>
          </p:cNvPr>
          <p:cNvSpPr>
            <a:spLocks noGrp="1"/>
          </p:cNvSpPr>
          <p:nvPr>
            <p:ph idx="13"/>
          </p:nvPr>
        </p:nvSpPr>
        <p:spPr>
          <a:xfrm>
            <a:off x="6188927" y="1825625"/>
            <a:ext cx="5170448"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1D3ECE41-0B28-204C-BB7B-E092CCEDD6F1}"/>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solidFill>
              </a:rPr>
              <a:pPr algn="ctr"/>
              <a:t>‹#›</a:t>
            </a:fld>
            <a:endParaRPr lang="en-US" sz="1100" dirty="0">
              <a:solidFill>
                <a:schemeClr val="bg1"/>
              </a:solidFill>
            </a:endParaRPr>
          </a:p>
        </p:txBody>
      </p:sp>
      <p:sp>
        <p:nvSpPr>
          <p:cNvPr id="13" name="Date Placeholder 3">
            <a:extLst>
              <a:ext uri="{FF2B5EF4-FFF2-40B4-BE49-F238E27FC236}">
                <a16:creationId xmlns:a16="http://schemas.microsoft.com/office/drawing/2014/main" id="{4FE37D41-12F6-D541-83F6-F0E7BDF6C429}"/>
              </a:ext>
            </a:extLst>
          </p:cNvPr>
          <p:cNvSpPr txBox="1">
            <a:spLocks/>
          </p:cNvSpPr>
          <p:nvPr userDrawn="1"/>
        </p:nvSpPr>
        <p:spPr>
          <a:xfrm>
            <a:off x="5713683"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75000"/>
                  </a:schemeClr>
                </a:solidFill>
              </a:rPr>
              <a:t>August 22, 2019  |  Copyright ©2020 Center for Workplace Compliance.</a:t>
            </a:r>
          </a:p>
        </p:txBody>
      </p:sp>
    </p:spTree>
    <p:extLst>
      <p:ext uri="{BB962C8B-B14F-4D97-AF65-F5344CB8AC3E}">
        <p14:creationId xmlns:p14="http://schemas.microsoft.com/office/powerpoint/2010/main" val="1928142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EF1AAD5-9B84-9649-BE55-EA2008B47988}"/>
              </a:ext>
            </a:extLst>
          </p:cNvPr>
          <p:cNvSpPr txBox="1">
            <a:spLocks/>
          </p:cNvSpPr>
          <p:nvPr userDrawn="1"/>
        </p:nvSpPr>
        <p:spPr>
          <a:xfrm>
            <a:off x="5713683"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75000"/>
                  </a:schemeClr>
                </a:solidFill>
              </a:rPr>
              <a:t>August 22, 2019  |  Copyright ©2020 Center for Workplace Compliance.</a:t>
            </a:r>
          </a:p>
        </p:txBody>
      </p:sp>
      <p:sp>
        <p:nvSpPr>
          <p:cNvPr id="4" name="Date Placeholder 3">
            <a:extLst>
              <a:ext uri="{FF2B5EF4-FFF2-40B4-BE49-F238E27FC236}">
                <a16:creationId xmlns:a16="http://schemas.microsoft.com/office/drawing/2014/main" id="{B7D682EF-51D8-9042-A146-3AB4020C724E}"/>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solidFill>
              </a:rPr>
              <a:pPr algn="ctr"/>
              <a:t>‹#›</a:t>
            </a:fld>
            <a:endParaRPr lang="en-US" sz="1100" dirty="0">
              <a:solidFill>
                <a:schemeClr val="bg1"/>
              </a:solidFill>
            </a:endParaRPr>
          </a:p>
        </p:txBody>
      </p:sp>
    </p:spTree>
    <p:extLst>
      <p:ext uri="{BB962C8B-B14F-4D97-AF65-F5344CB8AC3E}">
        <p14:creationId xmlns:p14="http://schemas.microsoft.com/office/powerpoint/2010/main" val="2308900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light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9D1F54-53C4-A94C-9F83-AA69F4F00CCE}"/>
              </a:ext>
            </a:extLst>
          </p:cNvPr>
          <p:cNvSpPr>
            <a:spLocks noGrp="1"/>
          </p:cNvSpPr>
          <p:nvPr>
            <p:ph type="title"/>
          </p:nvPr>
        </p:nvSpPr>
        <p:spPr>
          <a:xfrm>
            <a:off x="838200" y="1107621"/>
            <a:ext cx="9424639" cy="1325563"/>
          </a:xfrm>
        </p:spPr>
        <p:txBody>
          <a:bodyPr>
            <a:normAutofit/>
          </a:bodyPr>
          <a:lstStyle>
            <a:lvl1pPr>
              <a:defRPr sz="6000">
                <a:solidFill>
                  <a:schemeClr val="bg1"/>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2FFCD0-4EF5-EB47-B40D-F506EBFC228A}"/>
              </a:ext>
            </a:extLst>
          </p:cNvPr>
          <p:cNvSpPr>
            <a:spLocks noGrp="1"/>
          </p:cNvSpPr>
          <p:nvPr>
            <p:ph idx="1"/>
          </p:nvPr>
        </p:nvSpPr>
        <p:spPr>
          <a:xfrm>
            <a:off x="838200" y="2612571"/>
            <a:ext cx="9424639" cy="3564392"/>
          </a:xfrm>
        </p:spPr>
        <p:txBody>
          <a:bodyPr numCol="1">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732BC40F-69A9-364C-B19B-D8348B7DF685}"/>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solidFill>
              </a:rPr>
              <a:pPr algn="ctr"/>
              <a:t>‹#›</a:t>
            </a:fld>
            <a:endParaRPr lang="en-US" sz="1100" dirty="0">
              <a:solidFill>
                <a:schemeClr val="bg1"/>
              </a:solidFill>
            </a:endParaRPr>
          </a:p>
        </p:txBody>
      </p:sp>
      <p:sp>
        <p:nvSpPr>
          <p:cNvPr id="12" name="Date Placeholder 3">
            <a:extLst>
              <a:ext uri="{FF2B5EF4-FFF2-40B4-BE49-F238E27FC236}">
                <a16:creationId xmlns:a16="http://schemas.microsoft.com/office/drawing/2014/main" id="{5ADC717E-BDEF-3144-90AE-6DFDC462736E}"/>
              </a:ext>
            </a:extLst>
          </p:cNvPr>
          <p:cNvSpPr txBox="1">
            <a:spLocks/>
          </p:cNvSpPr>
          <p:nvPr userDrawn="1"/>
        </p:nvSpPr>
        <p:spPr>
          <a:xfrm>
            <a:off x="838200"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August 22, 2019  |  Copyright ©2020 Center for Workplace Compliance.</a:t>
            </a:r>
          </a:p>
        </p:txBody>
      </p:sp>
    </p:spTree>
    <p:extLst>
      <p:ext uri="{BB962C8B-B14F-4D97-AF65-F5344CB8AC3E}">
        <p14:creationId xmlns:p14="http://schemas.microsoft.com/office/powerpoint/2010/main" val="1403063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ighlight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0AC2-B912-374F-B85A-86EC3E430150}"/>
              </a:ext>
            </a:extLst>
          </p:cNvPr>
          <p:cNvSpPr>
            <a:spLocks noGrp="1"/>
          </p:cNvSpPr>
          <p:nvPr>
            <p:ph type="title"/>
          </p:nvPr>
        </p:nvSpPr>
        <p:spPr>
          <a:xfrm>
            <a:off x="838200" y="1107621"/>
            <a:ext cx="9424639" cy="1325563"/>
          </a:xfrm>
        </p:spPr>
        <p:txBody>
          <a:bodyPr>
            <a:normAutofit/>
          </a:bodyPr>
          <a:lstStyle>
            <a:lvl1pPr>
              <a:defRPr sz="6000">
                <a:solidFill>
                  <a:srgbClr val="001B7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1D17C1-2F1A-AF4D-B313-FABCA50A81DE}"/>
              </a:ext>
            </a:extLst>
          </p:cNvPr>
          <p:cNvSpPr>
            <a:spLocks noGrp="1"/>
          </p:cNvSpPr>
          <p:nvPr>
            <p:ph idx="1"/>
          </p:nvPr>
        </p:nvSpPr>
        <p:spPr>
          <a:xfrm>
            <a:off x="838200" y="2612571"/>
            <a:ext cx="9424639" cy="3564392"/>
          </a:xfrm>
        </p:spPr>
        <p:txBody>
          <a:bodyPr numCol="1">
            <a:normAutofit/>
          </a:bodyPr>
          <a:lstStyle>
            <a:lvl1pPr>
              <a:defRPr sz="3600">
                <a:solidFill>
                  <a:srgbClr val="001B71"/>
                </a:solidFill>
              </a:defRPr>
            </a:lvl1pPr>
            <a:lvl2pPr>
              <a:defRPr sz="3200">
                <a:solidFill>
                  <a:srgbClr val="001B71"/>
                </a:solidFill>
              </a:defRPr>
            </a:lvl2pPr>
            <a:lvl3pPr>
              <a:defRPr sz="2800">
                <a:solidFill>
                  <a:srgbClr val="001B71"/>
                </a:solidFill>
              </a:defRPr>
            </a:lvl3pPr>
            <a:lvl4pPr>
              <a:defRPr sz="2400">
                <a:solidFill>
                  <a:srgbClr val="001B71"/>
                </a:solidFill>
              </a:defRPr>
            </a:lvl4pPr>
            <a:lvl5pPr>
              <a:defRPr sz="2400">
                <a:solidFill>
                  <a:srgbClr val="001B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33939855-9D92-1C46-8DCD-052BCFC35E59}"/>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solidFill>
              </a:rPr>
              <a:pPr algn="ctr"/>
              <a:t>‹#›</a:t>
            </a:fld>
            <a:endParaRPr lang="en-US" sz="1100" dirty="0">
              <a:solidFill>
                <a:schemeClr val="bg1"/>
              </a:solidFill>
            </a:endParaRPr>
          </a:p>
        </p:txBody>
      </p:sp>
      <p:sp>
        <p:nvSpPr>
          <p:cNvPr id="10" name="Date Placeholder 3">
            <a:extLst>
              <a:ext uri="{FF2B5EF4-FFF2-40B4-BE49-F238E27FC236}">
                <a16:creationId xmlns:a16="http://schemas.microsoft.com/office/drawing/2014/main" id="{B5663221-EDFE-B54A-A8C5-7581735A2347}"/>
              </a:ext>
            </a:extLst>
          </p:cNvPr>
          <p:cNvSpPr txBox="1">
            <a:spLocks/>
          </p:cNvSpPr>
          <p:nvPr userDrawn="1"/>
        </p:nvSpPr>
        <p:spPr>
          <a:xfrm>
            <a:off x="838200"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August 22, 2019  |  Copyright ©2020 Center for Workplace Compliance.</a:t>
            </a:r>
          </a:p>
        </p:txBody>
      </p:sp>
    </p:spTree>
    <p:extLst>
      <p:ext uri="{BB962C8B-B14F-4D97-AF65-F5344CB8AC3E}">
        <p14:creationId xmlns:p14="http://schemas.microsoft.com/office/powerpoint/2010/main" val="294544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CFFA-95F7-884A-BF40-A76035D4889E}"/>
              </a:ext>
            </a:extLst>
          </p:cNvPr>
          <p:cNvSpPr>
            <a:spLocks noGrp="1"/>
          </p:cNvSpPr>
          <p:nvPr>
            <p:ph type="title"/>
          </p:nvPr>
        </p:nvSpPr>
        <p:spPr>
          <a:xfrm>
            <a:off x="831850" y="1215483"/>
            <a:ext cx="9115038" cy="4571999"/>
          </a:xfrm>
        </p:spPr>
        <p:txBody>
          <a:bodyPr anchor="ctr">
            <a:normAutofit/>
          </a:bodyPr>
          <a:lstStyle>
            <a:lvl1pPr>
              <a:defRPr sz="7200">
                <a:solidFill>
                  <a:schemeClr val="bg1"/>
                </a:solidFill>
              </a:defRPr>
            </a:lvl1pPr>
          </a:lstStyle>
          <a:p>
            <a:r>
              <a:rPr lang="en-US"/>
              <a:t>Click to edit Master title style</a:t>
            </a:r>
            <a:endParaRPr lang="en-US" dirty="0"/>
          </a:p>
        </p:txBody>
      </p:sp>
      <p:sp>
        <p:nvSpPr>
          <p:cNvPr id="10" name="Date Placeholder 3">
            <a:extLst>
              <a:ext uri="{FF2B5EF4-FFF2-40B4-BE49-F238E27FC236}">
                <a16:creationId xmlns:a16="http://schemas.microsoft.com/office/drawing/2014/main" id="{A91D022F-C32B-6041-8817-722B0F6FF675}"/>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solidFill>
              </a:rPr>
              <a:pPr algn="ctr"/>
              <a:t>‹#›</a:t>
            </a:fld>
            <a:endParaRPr lang="en-US" sz="1100" dirty="0">
              <a:solidFill>
                <a:schemeClr val="bg1"/>
              </a:solidFill>
            </a:endParaRPr>
          </a:p>
        </p:txBody>
      </p:sp>
      <p:sp>
        <p:nvSpPr>
          <p:cNvPr id="5" name="Date Placeholder 3">
            <a:extLst>
              <a:ext uri="{FF2B5EF4-FFF2-40B4-BE49-F238E27FC236}">
                <a16:creationId xmlns:a16="http://schemas.microsoft.com/office/drawing/2014/main" id="{49FC3520-684E-224F-BECD-C94C79E64833}"/>
              </a:ext>
            </a:extLst>
          </p:cNvPr>
          <p:cNvSpPr txBox="1">
            <a:spLocks/>
          </p:cNvSpPr>
          <p:nvPr userDrawn="1"/>
        </p:nvSpPr>
        <p:spPr>
          <a:xfrm>
            <a:off x="838200"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August 22, 2019  |  Copyright ©2020 Center for Workplace Compliance.</a:t>
            </a:r>
          </a:p>
        </p:txBody>
      </p:sp>
    </p:spTree>
    <p:extLst>
      <p:ext uri="{BB962C8B-B14F-4D97-AF65-F5344CB8AC3E}">
        <p14:creationId xmlns:p14="http://schemas.microsoft.com/office/powerpoint/2010/main" val="242686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rief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0AC2-B912-374F-B85A-86EC3E430150}"/>
              </a:ext>
            </a:extLst>
          </p:cNvPr>
          <p:cNvSpPr>
            <a:spLocks noGrp="1"/>
          </p:cNvSpPr>
          <p:nvPr>
            <p:ph type="title"/>
          </p:nvPr>
        </p:nvSpPr>
        <p:spPr>
          <a:xfrm>
            <a:off x="5185317" y="365125"/>
            <a:ext cx="6168482" cy="1325563"/>
          </a:xfrm>
        </p:spPr>
        <p:txBody>
          <a:bodyPr>
            <a:noAutofit/>
          </a:bodyPr>
          <a:lstStyle>
            <a:lvl1pPr>
              <a:defRPr sz="5400"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1D17C1-2F1A-AF4D-B313-FABCA50A81DE}"/>
              </a:ext>
            </a:extLst>
          </p:cNvPr>
          <p:cNvSpPr>
            <a:spLocks noGrp="1"/>
          </p:cNvSpPr>
          <p:nvPr>
            <p:ph idx="1"/>
          </p:nvPr>
        </p:nvSpPr>
        <p:spPr>
          <a:xfrm>
            <a:off x="4038600" y="1825625"/>
            <a:ext cx="7315200" cy="4351338"/>
          </a:xfrm>
        </p:spPr>
        <p:txBody>
          <a:bodyPr numCol="1">
            <a:normAutofit/>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1A4302B3-7ADC-E843-8986-92A219507EDB}"/>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solidFill>
              </a:rPr>
              <a:pPr algn="ctr"/>
              <a:t>‹#›</a:t>
            </a:fld>
            <a:endParaRPr lang="en-US" sz="1100" dirty="0">
              <a:solidFill>
                <a:schemeClr val="bg1"/>
              </a:solidFill>
            </a:endParaRPr>
          </a:p>
        </p:txBody>
      </p:sp>
      <p:sp>
        <p:nvSpPr>
          <p:cNvPr id="14" name="Date Placeholder 3">
            <a:extLst>
              <a:ext uri="{FF2B5EF4-FFF2-40B4-BE49-F238E27FC236}">
                <a16:creationId xmlns:a16="http://schemas.microsoft.com/office/drawing/2014/main" id="{9F54AB36-7B03-FA41-A6EF-5504EA038866}"/>
              </a:ext>
            </a:extLst>
          </p:cNvPr>
          <p:cNvSpPr txBox="1">
            <a:spLocks/>
          </p:cNvSpPr>
          <p:nvPr userDrawn="1"/>
        </p:nvSpPr>
        <p:spPr>
          <a:xfrm>
            <a:off x="5713683"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75000"/>
                  </a:schemeClr>
                </a:solidFill>
              </a:rPr>
              <a:t>August 22, 2019  |  Copyright ©2020 Center for Workplace Compliance.</a:t>
            </a:r>
          </a:p>
        </p:txBody>
      </p:sp>
    </p:spTree>
    <p:extLst>
      <p:ext uri="{BB962C8B-B14F-4D97-AF65-F5344CB8AC3E}">
        <p14:creationId xmlns:p14="http://schemas.microsoft.com/office/powerpoint/2010/main" val="194902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0AC2-B912-374F-B85A-86EC3E430150}"/>
              </a:ext>
            </a:extLst>
          </p:cNvPr>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DDAA165C-03B7-F045-9376-D664A660B8A3}"/>
              </a:ext>
            </a:extLst>
          </p:cNvPr>
          <p:cNvSpPr>
            <a:spLocks noGrp="1"/>
          </p:cNvSpPr>
          <p:nvPr>
            <p:ph idx="1"/>
          </p:nvPr>
        </p:nvSpPr>
        <p:spPr>
          <a:xfrm>
            <a:off x="2016690" y="1825625"/>
            <a:ext cx="9337110" cy="4351338"/>
          </a:xfrm>
          <a:prstGeom prst="rect">
            <a:avLst/>
          </a:prstGeom>
        </p:spPr>
        <p:txBody>
          <a:bodyPr vert="horz" lIns="91440" tIns="45720" rIns="91440" bIns="45720" numCol="1" spcCol="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87DCB784-5B84-434D-A46E-3B219A875C22}"/>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solidFill>
              </a:rPr>
              <a:pPr algn="ctr"/>
              <a:t>‹#›</a:t>
            </a:fld>
            <a:endParaRPr lang="en-US" sz="1100" dirty="0">
              <a:solidFill>
                <a:schemeClr val="bg1"/>
              </a:solidFill>
            </a:endParaRPr>
          </a:p>
        </p:txBody>
      </p:sp>
      <p:sp>
        <p:nvSpPr>
          <p:cNvPr id="17" name="Date Placeholder 3">
            <a:extLst>
              <a:ext uri="{FF2B5EF4-FFF2-40B4-BE49-F238E27FC236}">
                <a16:creationId xmlns:a16="http://schemas.microsoft.com/office/drawing/2014/main" id="{49BC2792-7660-0041-B389-E96A00D74A88}"/>
              </a:ext>
            </a:extLst>
          </p:cNvPr>
          <p:cNvSpPr txBox="1">
            <a:spLocks/>
          </p:cNvSpPr>
          <p:nvPr userDrawn="1"/>
        </p:nvSpPr>
        <p:spPr>
          <a:xfrm>
            <a:off x="5713683"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75000"/>
                  </a:schemeClr>
                </a:solidFill>
              </a:rPr>
              <a:t>August 22, 2019  |  Copyright ©2020 Center for Workplace Compliance.</a:t>
            </a:r>
          </a:p>
        </p:txBody>
      </p:sp>
    </p:spTree>
    <p:extLst>
      <p:ext uri="{BB962C8B-B14F-4D97-AF65-F5344CB8AC3E}">
        <p14:creationId xmlns:p14="http://schemas.microsoft.com/office/powerpoint/2010/main" val="253509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AE1E-84BE-D549-8863-174381D53449}"/>
              </a:ext>
            </a:extLst>
          </p:cNvPr>
          <p:cNvSpPr>
            <a:spLocks noGrp="1"/>
          </p:cNvSpPr>
          <p:nvPr>
            <p:ph type="title"/>
          </p:nvPr>
        </p:nvSpPr>
        <p:spPr/>
        <p:txBody>
          <a:bodyPr/>
          <a:lstStyle/>
          <a:p>
            <a:r>
              <a:rPr lang="en-US"/>
              <a:t>Click to edit Master title style</a:t>
            </a:r>
          </a:p>
        </p:txBody>
      </p:sp>
      <p:sp>
        <p:nvSpPr>
          <p:cNvPr id="9" name="Content Placeholder 2">
            <a:extLst>
              <a:ext uri="{FF2B5EF4-FFF2-40B4-BE49-F238E27FC236}">
                <a16:creationId xmlns:a16="http://schemas.microsoft.com/office/drawing/2014/main" id="{45771D6B-956A-FE47-B3EA-3EDD9D670037}"/>
              </a:ext>
            </a:extLst>
          </p:cNvPr>
          <p:cNvSpPr>
            <a:spLocks noGrp="1"/>
          </p:cNvSpPr>
          <p:nvPr>
            <p:ph idx="1"/>
          </p:nvPr>
        </p:nvSpPr>
        <p:spPr>
          <a:xfrm>
            <a:off x="1929161" y="1825625"/>
            <a:ext cx="4650059"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3336E13D-5819-AF48-B7A3-C71CB6953D68}"/>
              </a:ext>
            </a:extLst>
          </p:cNvPr>
          <p:cNvSpPr>
            <a:spLocks noGrp="1"/>
          </p:cNvSpPr>
          <p:nvPr>
            <p:ph idx="13"/>
          </p:nvPr>
        </p:nvSpPr>
        <p:spPr>
          <a:xfrm>
            <a:off x="6713034" y="1825625"/>
            <a:ext cx="4650059"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618671BD-475D-AB4C-9292-FD13A5F9D761}"/>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solidFill>
              </a:rPr>
              <a:pPr algn="ctr"/>
              <a:t>‹#›</a:t>
            </a:fld>
            <a:endParaRPr lang="en-US" sz="1100" dirty="0">
              <a:solidFill>
                <a:schemeClr val="bg1"/>
              </a:solidFill>
            </a:endParaRPr>
          </a:p>
        </p:txBody>
      </p:sp>
      <p:sp>
        <p:nvSpPr>
          <p:cNvPr id="17" name="Date Placeholder 3">
            <a:extLst>
              <a:ext uri="{FF2B5EF4-FFF2-40B4-BE49-F238E27FC236}">
                <a16:creationId xmlns:a16="http://schemas.microsoft.com/office/drawing/2014/main" id="{265622C3-C649-C448-B02F-0AE57645E41D}"/>
              </a:ext>
            </a:extLst>
          </p:cNvPr>
          <p:cNvSpPr txBox="1">
            <a:spLocks/>
          </p:cNvSpPr>
          <p:nvPr userDrawn="1"/>
        </p:nvSpPr>
        <p:spPr>
          <a:xfrm>
            <a:off x="5713683"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75000"/>
                  </a:schemeClr>
                </a:solidFill>
              </a:rPr>
              <a:t>August 22, 2019  |  Copyright ©2020 Center for Workplace Compliance.</a:t>
            </a:r>
          </a:p>
        </p:txBody>
      </p:sp>
    </p:spTree>
    <p:extLst>
      <p:ext uri="{BB962C8B-B14F-4D97-AF65-F5344CB8AC3E}">
        <p14:creationId xmlns:p14="http://schemas.microsoft.com/office/powerpoint/2010/main" val="250562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6691-3D52-1B49-89F5-563F9FECDA05}"/>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ED8C0498-E0F8-E34A-9965-530056AE546E}"/>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solidFill>
              </a:rPr>
              <a:pPr algn="ctr"/>
              <a:t>‹#›</a:t>
            </a:fld>
            <a:endParaRPr lang="en-US" sz="1100" dirty="0">
              <a:solidFill>
                <a:schemeClr val="bg1"/>
              </a:solidFill>
            </a:endParaRPr>
          </a:p>
        </p:txBody>
      </p:sp>
      <p:sp>
        <p:nvSpPr>
          <p:cNvPr id="9" name="Date Placeholder 3">
            <a:extLst>
              <a:ext uri="{FF2B5EF4-FFF2-40B4-BE49-F238E27FC236}">
                <a16:creationId xmlns:a16="http://schemas.microsoft.com/office/drawing/2014/main" id="{1F245379-39EE-2A45-8931-9D3335A6F7A9}"/>
              </a:ext>
            </a:extLst>
          </p:cNvPr>
          <p:cNvSpPr txBox="1">
            <a:spLocks/>
          </p:cNvSpPr>
          <p:nvPr userDrawn="1"/>
        </p:nvSpPr>
        <p:spPr>
          <a:xfrm>
            <a:off x="5713683"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75000"/>
                  </a:schemeClr>
                </a:solidFill>
              </a:rPr>
              <a:t>August 22, 2019  |  Copyright ©2020 Center for Workplace Compliance.</a:t>
            </a:r>
          </a:p>
        </p:txBody>
      </p:sp>
    </p:spTree>
    <p:extLst>
      <p:ext uri="{BB962C8B-B14F-4D97-AF65-F5344CB8AC3E}">
        <p14:creationId xmlns:p14="http://schemas.microsoft.com/office/powerpoint/2010/main" val="94978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782408E-EAD5-5543-AF84-AAE990BC544C}"/>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solidFill>
              </a:rPr>
              <a:pPr algn="ctr"/>
              <a:t>‹#›</a:t>
            </a:fld>
            <a:endParaRPr lang="en-US" sz="1100" dirty="0">
              <a:solidFill>
                <a:schemeClr val="bg1"/>
              </a:solidFill>
            </a:endParaRPr>
          </a:p>
        </p:txBody>
      </p:sp>
      <p:sp>
        <p:nvSpPr>
          <p:cNvPr id="8" name="Date Placeholder 3">
            <a:extLst>
              <a:ext uri="{FF2B5EF4-FFF2-40B4-BE49-F238E27FC236}">
                <a16:creationId xmlns:a16="http://schemas.microsoft.com/office/drawing/2014/main" id="{03DA2E3A-6904-F942-AAFB-4E893FA44E86}"/>
              </a:ext>
            </a:extLst>
          </p:cNvPr>
          <p:cNvSpPr txBox="1">
            <a:spLocks/>
          </p:cNvSpPr>
          <p:nvPr userDrawn="1"/>
        </p:nvSpPr>
        <p:spPr>
          <a:xfrm>
            <a:off x="5713683"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75000"/>
                  </a:schemeClr>
                </a:solidFill>
              </a:rPr>
              <a:t>August 22, 2019  |  Copyright ©2020 Center for Workplace Compliance.</a:t>
            </a:r>
          </a:p>
        </p:txBody>
      </p:sp>
    </p:spTree>
    <p:extLst>
      <p:ext uri="{BB962C8B-B14F-4D97-AF65-F5344CB8AC3E}">
        <p14:creationId xmlns:p14="http://schemas.microsoft.com/office/powerpoint/2010/main" val="259170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0AC2-B912-374F-B85A-86EC3E430150}"/>
              </a:ext>
            </a:extLst>
          </p:cNvPr>
          <p:cNvSpPr>
            <a:spLocks noGrp="1"/>
          </p:cNvSpPr>
          <p:nvPr>
            <p:ph type="title"/>
          </p:nvPr>
        </p:nvSpPr>
        <p:spPr>
          <a:xfrm>
            <a:off x="838200" y="365125"/>
            <a:ext cx="9424639"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1D17C1-2F1A-AF4D-B313-FABCA50A81DE}"/>
              </a:ext>
            </a:extLst>
          </p:cNvPr>
          <p:cNvSpPr>
            <a:spLocks noGrp="1"/>
          </p:cNvSpPr>
          <p:nvPr>
            <p:ph idx="1"/>
          </p:nvPr>
        </p:nvSpPr>
        <p:spPr>
          <a:xfrm>
            <a:off x="838200" y="1825625"/>
            <a:ext cx="9424639" cy="4351338"/>
          </a:xfrm>
        </p:spPr>
        <p:txBody>
          <a:bodyPr numCol="1"/>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76A91337-FFB6-F043-A356-3C47CE9CC21D}"/>
              </a:ext>
            </a:extLst>
          </p:cNvPr>
          <p:cNvSpPr txBox="1">
            <a:spLocks/>
          </p:cNvSpPr>
          <p:nvPr userDrawn="1"/>
        </p:nvSpPr>
        <p:spPr>
          <a:xfrm>
            <a:off x="838200"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75000"/>
                  </a:schemeClr>
                </a:solidFill>
              </a:rPr>
              <a:t>August 22, 2019  |  Copyright ©2020 Center for Workplace Compliance.</a:t>
            </a:r>
          </a:p>
        </p:txBody>
      </p:sp>
      <p:sp>
        <p:nvSpPr>
          <p:cNvPr id="9" name="Date Placeholder 3">
            <a:extLst>
              <a:ext uri="{FF2B5EF4-FFF2-40B4-BE49-F238E27FC236}">
                <a16:creationId xmlns:a16="http://schemas.microsoft.com/office/drawing/2014/main" id="{474948E7-6279-5B42-A312-B61B4567A998}"/>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lumMod val="75000"/>
                  </a:schemeClr>
                </a:solidFill>
              </a:rPr>
              <a:pPr algn="ctr"/>
              <a:t>‹#›</a:t>
            </a:fld>
            <a:endParaRPr lang="en-US" sz="1100" dirty="0">
              <a:solidFill>
                <a:schemeClr val="bg1">
                  <a:lumMod val="75000"/>
                </a:schemeClr>
              </a:solidFill>
            </a:endParaRPr>
          </a:p>
        </p:txBody>
      </p:sp>
      <p:grpSp>
        <p:nvGrpSpPr>
          <p:cNvPr id="6" name="Group 5">
            <a:extLst>
              <a:ext uri="{FF2B5EF4-FFF2-40B4-BE49-F238E27FC236}">
                <a16:creationId xmlns:a16="http://schemas.microsoft.com/office/drawing/2014/main" id="{D2058E7B-36E1-4599-AFBE-EC222638A577}"/>
              </a:ext>
            </a:extLst>
          </p:cNvPr>
          <p:cNvGrpSpPr/>
          <p:nvPr userDrawn="1"/>
        </p:nvGrpSpPr>
        <p:grpSpPr>
          <a:xfrm>
            <a:off x="10861644" y="6313219"/>
            <a:ext cx="1108297" cy="365126"/>
            <a:chOff x="10908299" y="6356349"/>
            <a:chExt cx="1108297" cy="365126"/>
          </a:xfrm>
        </p:grpSpPr>
        <p:sp>
          <p:nvSpPr>
            <p:cNvPr id="7" name="Rectangle 6">
              <a:extLst>
                <a:ext uri="{FF2B5EF4-FFF2-40B4-BE49-F238E27FC236}">
                  <a16:creationId xmlns:a16="http://schemas.microsoft.com/office/drawing/2014/main" id="{145028E4-B197-42E8-84AB-FB1DEEC7211A}"/>
                </a:ext>
              </a:extLst>
            </p:cNvPr>
            <p:cNvSpPr/>
            <p:nvPr userDrawn="1"/>
          </p:nvSpPr>
          <p:spPr>
            <a:xfrm>
              <a:off x="10908299" y="6356349"/>
              <a:ext cx="1108297" cy="365126"/>
            </a:xfrm>
            <a:prstGeom prst="rect">
              <a:avLst/>
            </a:prstGeom>
            <a:solidFill>
              <a:srgbClr val="232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D63D7CA-39CB-46DD-A7C3-B7BE85CB0BA7}"/>
                </a:ext>
              </a:extLst>
            </p:cNvPr>
            <p:cNvPicPr>
              <a:picLocks noChangeAspect="1"/>
            </p:cNvPicPr>
            <p:nvPr userDrawn="1"/>
          </p:nvPicPr>
          <p:blipFill>
            <a:blip r:embed="rId3"/>
            <a:stretch>
              <a:fillRect/>
            </a:stretch>
          </p:blipFill>
          <p:spPr>
            <a:xfrm>
              <a:off x="10982130" y="6427474"/>
              <a:ext cx="1034466" cy="237744"/>
            </a:xfrm>
            <a:prstGeom prst="rect">
              <a:avLst/>
            </a:prstGeom>
          </p:spPr>
        </p:pic>
      </p:grpSp>
    </p:spTree>
    <p:extLst>
      <p:ext uri="{BB962C8B-B14F-4D97-AF65-F5344CB8AC3E}">
        <p14:creationId xmlns:p14="http://schemas.microsoft.com/office/powerpoint/2010/main" val="369836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AE1E-84BE-D549-8863-174381D53449}"/>
              </a:ext>
            </a:extLst>
          </p:cNvPr>
          <p:cNvSpPr>
            <a:spLocks noGrp="1"/>
          </p:cNvSpPr>
          <p:nvPr>
            <p:ph type="title"/>
          </p:nvPr>
        </p:nvSpPr>
        <p:spPr>
          <a:xfrm>
            <a:off x="838201" y="365125"/>
            <a:ext cx="9433932" cy="1325563"/>
          </a:xfrm>
        </p:spPr>
        <p:txBody>
          <a:body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45771D6B-956A-FE47-B3EA-3EDD9D670037}"/>
              </a:ext>
            </a:extLst>
          </p:cNvPr>
          <p:cNvSpPr>
            <a:spLocks noGrp="1"/>
          </p:cNvSpPr>
          <p:nvPr>
            <p:ph idx="1"/>
          </p:nvPr>
        </p:nvSpPr>
        <p:spPr>
          <a:xfrm>
            <a:off x="838200" y="1825625"/>
            <a:ext cx="4650059"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3336E13D-5819-AF48-B7A3-C71CB6953D68}"/>
              </a:ext>
            </a:extLst>
          </p:cNvPr>
          <p:cNvSpPr>
            <a:spLocks noGrp="1"/>
          </p:cNvSpPr>
          <p:nvPr>
            <p:ph idx="13"/>
          </p:nvPr>
        </p:nvSpPr>
        <p:spPr>
          <a:xfrm>
            <a:off x="5622073" y="1825625"/>
            <a:ext cx="4650059"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978FD5A0-4831-9645-BFE6-966F4A6A808F}"/>
              </a:ext>
            </a:extLst>
          </p:cNvPr>
          <p:cNvSpPr txBox="1">
            <a:spLocks/>
          </p:cNvSpPr>
          <p:nvPr userDrawn="1"/>
        </p:nvSpPr>
        <p:spPr>
          <a:xfrm>
            <a:off x="-1" y="6356350"/>
            <a:ext cx="110829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0E2468-7A09-424A-83DF-28343CBD1CAA}" type="slidenum">
              <a:rPr lang="en-US" sz="1100" smtClean="0">
                <a:solidFill>
                  <a:schemeClr val="bg1">
                    <a:lumMod val="75000"/>
                  </a:schemeClr>
                </a:solidFill>
              </a:rPr>
              <a:pPr algn="ctr"/>
              <a:t>‹#›</a:t>
            </a:fld>
            <a:endParaRPr lang="en-US" sz="1100" dirty="0">
              <a:solidFill>
                <a:schemeClr val="bg1">
                  <a:lumMod val="75000"/>
                </a:schemeClr>
              </a:solidFill>
            </a:endParaRPr>
          </a:p>
        </p:txBody>
      </p:sp>
      <p:sp>
        <p:nvSpPr>
          <p:cNvPr id="13" name="Date Placeholder 3">
            <a:extLst>
              <a:ext uri="{FF2B5EF4-FFF2-40B4-BE49-F238E27FC236}">
                <a16:creationId xmlns:a16="http://schemas.microsoft.com/office/drawing/2014/main" id="{86B9B413-3272-814B-9603-3AA814944055}"/>
              </a:ext>
            </a:extLst>
          </p:cNvPr>
          <p:cNvSpPr txBox="1">
            <a:spLocks/>
          </p:cNvSpPr>
          <p:nvPr userDrawn="1"/>
        </p:nvSpPr>
        <p:spPr>
          <a:xfrm>
            <a:off x="838200" y="6356350"/>
            <a:ext cx="51117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75000"/>
                  </a:schemeClr>
                </a:solidFill>
              </a:rPr>
              <a:t>August 22, 2019  |  Copyright ©2020 Center for Workplace Compliance.</a:t>
            </a:r>
          </a:p>
        </p:txBody>
      </p:sp>
      <p:grpSp>
        <p:nvGrpSpPr>
          <p:cNvPr id="7" name="Group 6">
            <a:extLst>
              <a:ext uri="{FF2B5EF4-FFF2-40B4-BE49-F238E27FC236}">
                <a16:creationId xmlns:a16="http://schemas.microsoft.com/office/drawing/2014/main" id="{F036E54B-8DEC-438D-8DD0-85222B7FE260}"/>
              </a:ext>
            </a:extLst>
          </p:cNvPr>
          <p:cNvGrpSpPr/>
          <p:nvPr userDrawn="1"/>
        </p:nvGrpSpPr>
        <p:grpSpPr>
          <a:xfrm>
            <a:off x="10861644" y="6313219"/>
            <a:ext cx="1108297" cy="365126"/>
            <a:chOff x="10908299" y="6356349"/>
            <a:chExt cx="1108297" cy="365126"/>
          </a:xfrm>
        </p:grpSpPr>
        <p:sp>
          <p:nvSpPr>
            <p:cNvPr id="8" name="Rectangle 7">
              <a:extLst>
                <a:ext uri="{FF2B5EF4-FFF2-40B4-BE49-F238E27FC236}">
                  <a16:creationId xmlns:a16="http://schemas.microsoft.com/office/drawing/2014/main" id="{65304499-BF9F-4006-8CC2-669F192D1C0C}"/>
                </a:ext>
              </a:extLst>
            </p:cNvPr>
            <p:cNvSpPr/>
            <p:nvPr userDrawn="1"/>
          </p:nvSpPr>
          <p:spPr>
            <a:xfrm>
              <a:off x="10908299" y="6356349"/>
              <a:ext cx="1108297" cy="365126"/>
            </a:xfrm>
            <a:prstGeom prst="rect">
              <a:avLst/>
            </a:prstGeom>
            <a:solidFill>
              <a:srgbClr val="232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215B33-A8C1-456C-AC45-5117219FC7ED}"/>
                </a:ext>
              </a:extLst>
            </p:cNvPr>
            <p:cNvPicPr>
              <a:picLocks noChangeAspect="1"/>
            </p:cNvPicPr>
            <p:nvPr userDrawn="1"/>
          </p:nvPicPr>
          <p:blipFill>
            <a:blip r:embed="rId3"/>
            <a:stretch>
              <a:fillRect/>
            </a:stretch>
          </p:blipFill>
          <p:spPr>
            <a:xfrm>
              <a:off x="10982130" y="6427474"/>
              <a:ext cx="1034466" cy="237744"/>
            </a:xfrm>
            <a:prstGeom prst="rect">
              <a:avLst/>
            </a:prstGeom>
          </p:spPr>
        </p:pic>
      </p:grpSp>
    </p:spTree>
    <p:extLst>
      <p:ext uri="{BB962C8B-B14F-4D97-AF65-F5344CB8AC3E}">
        <p14:creationId xmlns:p14="http://schemas.microsoft.com/office/powerpoint/2010/main" val="124511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C0B898-2036-F34A-BA4E-63315A4EDC0F}"/>
              </a:ext>
            </a:extLst>
          </p:cNvPr>
          <p:cNvSpPr>
            <a:spLocks noGrp="1"/>
          </p:cNvSpPr>
          <p:nvPr>
            <p:ph type="title"/>
          </p:nvPr>
        </p:nvSpPr>
        <p:spPr>
          <a:xfrm>
            <a:off x="3294344" y="365125"/>
            <a:ext cx="805945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8AFFF3-5158-FC46-B95E-1570306AB6D4}"/>
              </a:ext>
            </a:extLst>
          </p:cNvPr>
          <p:cNvSpPr>
            <a:spLocks noGrp="1"/>
          </p:cNvSpPr>
          <p:nvPr>
            <p:ph type="body" idx="1"/>
          </p:nvPr>
        </p:nvSpPr>
        <p:spPr>
          <a:xfrm>
            <a:off x="2016690" y="1825625"/>
            <a:ext cx="9337110" cy="4351338"/>
          </a:xfrm>
          <a:prstGeom prst="rect">
            <a:avLst/>
          </a:prstGeom>
        </p:spPr>
        <p:txBody>
          <a:bodyPr vert="horz" lIns="91440" tIns="45720" rIns="91440" bIns="45720" numCol="1" spcCol="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161191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0" r:id="rId4"/>
    <p:sldLayoutId id="2147483652" r:id="rId5"/>
    <p:sldLayoutId id="2147483654" r:id="rId6"/>
    <p:sldLayoutId id="2147483655" r:id="rId7"/>
    <p:sldLayoutId id="2147483657" r:id="rId8"/>
    <p:sldLayoutId id="2147483658" r:id="rId9"/>
    <p:sldLayoutId id="2147483664" r:id="rId10"/>
    <p:sldLayoutId id="2147483663" r:id="rId11"/>
    <p:sldLayoutId id="2147483662" r:id="rId12"/>
    <p:sldLayoutId id="2147483661" r:id="rId13"/>
    <p:sldLayoutId id="2147483659" r:id="rId14"/>
    <p:sldLayoutId id="2147483660" r:id="rId15"/>
  </p:sldLayoutIdLst>
  <p:txStyles>
    <p:titleStyle>
      <a:lvl1pPr algn="l" defTabSz="914400" rtl="0" eaLnBrk="1" latinLnBrk="0" hangingPunct="1">
        <a:lnSpc>
          <a:spcPct val="90000"/>
        </a:lnSpc>
        <a:spcBef>
          <a:spcPct val="0"/>
        </a:spcBef>
        <a:buNone/>
        <a:defRPr sz="4400" b="1" kern="1200">
          <a:solidFill>
            <a:srgbClr val="001B7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SzPct val="80000"/>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9.xml"/><Relationship Id="rId7" Type="http://schemas.openxmlformats.org/officeDocument/2006/relationships/image" Target="../media/image54.sv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slides/_rels/slide11.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notesSlide" Target="../notesSlides/notesSlide6.xml"/><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slideLayout" Target="../slideLayouts/slideLayout1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0.sv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notesSlide" Target="../notesSlides/notesSlide8.xml"/><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BDA2-1E38-F748-8316-77764B8A72FE}"/>
              </a:ext>
            </a:extLst>
          </p:cNvPr>
          <p:cNvSpPr>
            <a:spLocks noGrp="1"/>
          </p:cNvSpPr>
          <p:nvPr>
            <p:ph type="title"/>
          </p:nvPr>
        </p:nvSpPr>
        <p:spPr/>
        <p:txBody>
          <a:bodyPr/>
          <a:lstStyle/>
          <a:p>
            <a:r>
              <a:rPr lang="en-US" dirty="0"/>
              <a:t>We’ll be starting shortly</a:t>
            </a:r>
          </a:p>
        </p:txBody>
      </p:sp>
      <p:sp>
        <p:nvSpPr>
          <p:cNvPr id="3" name="Content Placeholder 2">
            <a:extLst>
              <a:ext uri="{FF2B5EF4-FFF2-40B4-BE49-F238E27FC236}">
                <a16:creationId xmlns:a16="http://schemas.microsoft.com/office/drawing/2014/main" id="{098E69DA-6BC1-2843-A752-7B7680462AD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223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C19D-E61B-43E6-849D-9532DF89A8CB}"/>
              </a:ext>
            </a:extLst>
          </p:cNvPr>
          <p:cNvSpPr>
            <a:spLocks noGrp="1"/>
          </p:cNvSpPr>
          <p:nvPr>
            <p:ph type="title"/>
          </p:nvPr>
        </p:nvSpPr>
        <p:spPr/>
        <p:txBody>
          <a:bodyPr/>
          <a:lstStyle/>
          <a:p>
            <a:r>
              <a:rPr lang="en-US" dirty="0"/>
              <a:t>Establish your cycle</a:t>
            </a:r>
          </a:p>
        </p:txBody>
      </p:sp>
      <p:sp>
        <p:nvSpPr>
          <p:cNvPr id="3" name="Content Placeholder 2">
            <a:extLst>
              <a:ext uri="{FF2B5EF4-FFF2-40B4-BE49-F238E27FC236}">
                <a16:creationId xmlns:a16="http://schemas.microsoft.com/office/drawing/2014/main" id="{14D2DD7A-9A60-4E3F-AE5D-78C3187757FB}"/>
              </a:ext>
            </a:extLst>
          </p:cNvPr>
          <p:cNvSpPr>
            <a:spLocks noGrp="1"/>
          </p:cNvSpPr>
          <p:nvPr>
            <p:ph idx="1"/>
          </p:nvPr>
        </p:nvSpPr>
        <p:spPr/>
        <p:txBody>
          <a:bodyPr/>
          <a:lstStyle/>
          <a:p>
            <a:r>
              <a:rPr lang="en-US" dirty="0">
                <a:solidFill>
                  <a:schemeClr val="tx1">
                    <a:lumMod val="50000"/>
                    <a:lumOff val="50000"/>
                  </a:schemeClr>
                </a:solidFill>
              </a:rPr>
              <a:t>Covers a 12-month period typically</a:t>
            </a:r>
          </a:p>
          <a:p>
            <a:r>
              <a:rPr lang="en-US" dirty="0">
                <a:solidFill>
                  <a:schemeClr val="tx1">
                    <a:lumMod val="50000"/>
                    <a:lumOff val="50000"/>
                  </a:schemeClr>
                </a:solidFill>
              </a:rPr>
              <a:t>Company controls period</a:t>
            </a:r>
          </a:p>
          <a:p>
            <a:r>
              <a:rPr lang="en-US" dirty="0">
                <a:solidFill>
                  <a:schemeClr val="tx1">
                    <a:lumMod val="50000"/>
                    <a:lumOff val="50000"/>
                  </a:schemeClr>
                </a:solidFill>
              </a:rPr>
              <a:t>Each </a:t>
            </a:r>
            <a:r>
              <a:rPr lang="en-US" u="sng" dirty="0">
                <a:solidFill>
                  <a:schemeClr val="tx1">
                    <a:lumMod val="50000"/>
                    <a:lumOff val="50000"/>
                  </a:schemeClr>
                </a:solidFill>
              </a:rPr>
              <a:t>facility</a:t>
            </a:r>
            <a:r>
              <a:rPr lang="en-US" dirty="0">
                <a:solidFill>
                  <a:schemeClr val="tx1">
                    <a:lumMod val="50000"/>
                    <a:lumOff val="50000"/>
                  </a:schemeClr>
                </a:solidFill>
              </a:rPr>
              <a:t> can have its own cycle</a:t>
            </a:r>
          </a:p>
          <a:p>
            <a:r>
              <a:rPr lang="en-US" dirty="0"/>
              <a:t>Can be reset to reflect business needs or practices</a:t>
            </a:r>
          </a:p>
          <a:p>
            <a:endParaRPr lang="en-US" dirty="0"/>
          </a:p>
        </p:txBody>
      </p:sp>
      <p:pic>
        <p:nvPicPr>
          <p:cNvPr id="8" name="Graphic 7" descr="Hourglass">
            <a:extLst>
              <a:ext uri="{FF2B5EF4-FFF2-40B4-BE49-F238E27FC236}">
                <a16:creationId xmlns:a16="http://schemas.microsoft.com/office/drawing/2014/main" id="{1293F660-1EC1-4022-B139-888D84EFD1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55606" y="1576779"/>
            <a:ext cx="3567222" cy="3567222"/>
          </a:xfrm>
          <a:prstGeom prst="rect">
            <a:avLst/>
          </a:prstGeom>
          <a:effectLst>
            <a:outerShdw blurRad="50800" dist="38100" dir="2700000" algn="tl" rotWithShape="0">
              <a:prstClr val="black">
                <a:alpha val="40000"/>
              </a:prstClr>
            </a:outerShdw>
          </a:effectLst>
        </p:spPr>
      </p:pic>
      <p:pic>
        <p:nvPicPr>
          <p:cNvPr id="11" name="Graphic 10" descr="Hourglass">
            <a:extLst>
              <a:ext uri="{FF2B5EF4-FFF2-40B4-BE49-F238E27FC236}">
                <a16:creationId xmlns:a16="http://schemas.microsoft.com/office/drawing/2014/main" id="{953EA1F7-04C5-4C8D-AB9C-74F0B162AF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8774151" y="3170129"/>
            <a:ext cx="3322746" cy="3322746"/>
          </a:xfrm>
          <a:prstGeom prst="rect">
            <a:avLst/>
          </a:prstGeom>
          <a:effectLst>
            <a:outerShdw blurRad="50800" dist="38100" dir="2700000" algn="tl" rotWithShape="0">
              <a:prstClr val="black">
                <a:alpha val="40000"/>
              </a:prstClr>
            </a:outerShdw>
          </a:effectLst>
        </p:spPr>
      </p:pic>
      <p:pic>
        <p:nvPicPr>
          <p:cNvPr id="9" name="Content Placeholder 8" descr="Line arrow Rotate left">
            <a:extLst>
              <a:ext uri="{FF2B5EF4-FFF2-40B4-BE49-F238E27FC236}">
                <a16:creationId xmlns:a16="http://schemas.microsoft.com/office/drawing/2014/main" id="{D1B91B6A-1076-49AB-97F9-85B8B5CA8B71}"/>
              </a:ext>
            </a:extLst>
          </p:cNvPr>
          <p:cNvPicPr>
            <a:picLocks noGrp="1" noChangeAspect="1"/>
          </p:cNvPicPr>
          <p:nvPr>
            <p:ph idx="13"/>
          </p:nvPr>
        </p:nvPicPr>
        <p:blipFill>
          <a:blip r:embed="rId8">
            <a:extLst>
              <a:ext uri="{96DAC541-7B7A-43D3-8B79-37D633B846F1}">
                <asvg:svgBlip xmlns:asvg="http://schemas.microsoft.com/office/drawing/2016/SVG/main" r:embed="rId9"/>
              </a:ext>
            </a:extLst>
          </a:blip>
          <a:stretch>
            <a:fillRect/>
          </a:stretch>
        </p:blipFill>
        <p:spPr>
          <a:xfrm rot="12541469">
            <a:off x="7564588" y="3081689"/>
            <a:ext cx="2623563" cy="2623563"/>
          </a:xfr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52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C2E695-DEBB-496C-86E4-B508A84400AE}"/>
              </a:ext>
            </a:extLst>
          </p:cNvPr>
          <p:cNvSpPr>
            <a:spLocks noGrp="1"/>
          </p:cNvSpPr>
          <p:nvPr>
            <p:ph type="title"/>
          </p:nvPr>
        </p:nvSpPr>
        <p:spPr>
          <a:xfrm>
            <a:off x="3294344" y="365125"/>
            <a:ext cx="8059455" cy="1325563"/>
          </a:xfrm>
        </p:spPr>
        <p:txBody>
          <a:bodyPr anchor="ctr">
            <a:normAutofit/>
          </a:bodyPr>
          <a:lstStyle/>
          <a:p>
            <a:r>
              <a:rPr lang="en-US" dirty="0"/>
              <a:t>Discussion</a:t>
            </a:r>
          </a:p>
        </p:txBody>
      </p:sp>
      <p:pic>
        <p:nvPicPr>
          <p:cNvPr id="10" name="Graphic 9" descr="Help outline">
            <a:extLst>
              <a:ext uri="{FF2B5EF4-FFF2-40B4-BE49-F238E27FC236}">
                <a16:creationId xmlns:a16="http://schemas.microsoft.com/office/drawing/2014/main" id="{CB1471EF-A272-4C38-92C7-05F79A1E9C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8521" y="1825625"/>
            <a:ext cx="4351338" cy="4351338"/>
          </a:xfrm>
          <a:prstGeom prst="rect">
            <a:avLst/>
          </a:prstGeom>
        </p:spPr>
      </p:pic>
      <p:sp>
        <p:nvSpPr>
          <p:cNvPr id="8" name="Content Placeholder 7">
            <a:extLst>
              <a:ext uri="{FF2B5EF4-FFF2-40B4-BE49-F238E27FC236}">
                <a16:creationId xmlns:a16="http://schemas.microsoft.com/office/drawing/2014/main" id="{E2A07456-CE73-4CC9-9FC8-AEB4CE74F1C2}"/>
              </a:ext>
            </a:extLst>
          </p:cNvPr>
          <p:cNvSpPr>
            <a:spLocks noGrp="1"/>
          </p:cNvSpPr>
          <p:nvPr>
            <p:ph idx="13"/>
          </p:nvPr>
        </p:nvSpPr>
        <p:spPr>
          <a:xfrm>
            <a:off x="6713034" y="1825625"/>
            <a:ext cx="4650059" cy="4351338"/>
          </a:xfrm>
        </p:spPr>
        <p:txBody>
          <a:bodyPr>
            <a:normAutofit/>
          </a:bodyPr>
          <a:lstStyle/>
          <a:p>
            <a:pPr marL="0" indent="0">
              <a:buNone/>
            </a:pPr>
            <a:r>
              <a:rPr lang="en-US" dirty="0"/>
              <a:t>Other Factors to Consider?</a:t>
            </a:r>
          </a:p>
          <a:p>
            <a:r>
              <a:rPr lang="en-US" dirty="0"/>
              <a:t> </a:t>
            </a:r>
          </a:p>
          <a:p>
            <a:r>
              <a:rPr lang="en-US" dirty="0"/>
              <a:t> </a:t>
            </a:r>
          </a:p>
          <a:p>
            <a:r>
              <a:rPr lang="en-US" dirty="0"/>
              <a:t> </a:t>
            </a:r>
          </a:p>
          <a:p>
            <a:r>
              <a:rPr lang="en-US" dirty="0"/>
              <a:t> </a:t>
            </a:r>
          </a:p>
          <a:p>
            <a:r>
              <a:rPr lang="en-US" dirty="0"/>
              <a:t> </a:t>
            </a:r>
          </a:p>
        </p:txBody>
      </p:sp>
    </p:spTree>
    <p:extLst>
      <p:ext uri="{BB962C8B-B14F-4D97-AF65-F5344CB8AC3E}">
        <p14:creationId xmlns:p14="http://schemas.microsoft.com/office/powerpoint/2010/main" val="284710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C2E695-DEBB-496C-86E4-B508A84400AE}"/>
              </a:ext>
            </a:extLst>
          </p:cNvPr>
          <p:cNvSpPr>
            <a:spLocks noGrp="1"/>
          </p:cNvSpPr>
          <p:nvPr>
            <p:ph type="title"/>
          </p:nvPr>
        </p:nvSpPr>
        <p:spPr>
          <a:xfrm>
            <a:off x="3294344" y="365125"/>
            <a:ext cx="8059455" cy="1325563"/>
          </a:xfrm>
        </p:spPr>
        <p:txBody>
          <a:bodyPr anchor="ctr">
            <a:normAutofit/>
          </a:bodyPr>
          <a:lstStyle/>
          <a:p>
            <a:r>
              <a:rPr lang="en-US" dirty="0"/>
              <a:t>Discussion</a:t>
            </a:r>
          </a:p>
        </p:txBody>
      </p:sp>
      <p:pic>
        <p:nvPicPr>
          <p:cNvPr id="10" name="Graphic 9" descr="Help outline">
            <a:extLst>
              <a:ext uri="{FF2B5EF4-FFF2-40B4-BE49-F238E27FC236}">
                <a16:creationId xmlns:a16="http://schemas.microsoft.com/office/drawing/2014/main" id="{CB1471EF-A272-4C38-92C7-05F79A1E9C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8521" y="1825625"/>
            <a:ext cx="4351338" cy="4351338"/>
          </a:xfrm>
          <a:prstGeom prst="rect">
            <a:avLst/>
          </a:prstGeom>
        </p:spPr>
      </p:pic>
      <p:sp>
        <p:nvSpPr>
          <p:cNvPr id="8" name="Content Placeholder 7">
            <a:extLst>
              <a:ext uri="{FF2B5EF4-FFF2-40B4-BE49-F238E27FC236}">
                <a16:creationId xmlns:a16="http://schemas.microsoft.com/office/drawing/2014/main" id="{E2A07456-CE73-4CC9-9FC8-AEB4CE74F1C2}"/>
              </a:ext>
            </a:extLst>
          </p:cNvPr>
          <p:cNvSpPr>
            <a:spLocks noGrp="1"/>
          </p:cNvSpPr>
          <p:nvPr>
            <p:ph idx="13"/>
          </p:nvPr>
        </p:nvSpPr>
        <p:spPr>
          <a:xfrm>
            <a:off x="6713034" y="1825625"/>
            <a:ext cx="4650059" cy="4351338"/>
          </a:xfrm>
        </p:spPr>
        <p:txBody>
          <a:bodyPr>
            <a:normAutofit/>
          </a:bodyPr>
          <a:lstStyle/>
          <a:p>
            <a:pPr marL="0" indent="0">
              <a:buNone/>
            </a:pPr>
            <a:r>
              <a:rPr lang="en-US" dirty="0"/>
              <a:t>Other Factors to Consider?</a:t>
            </a:r>
          </a:p>
          <a:p>
            <a:r>
              <a:rPr lang="en-US" dirty="0"/>
              <a:t>Resources</a:t>
            </a:r>
          </a:p>
        </p:txBody>
      </p:sp>
    </p:spTree>
    <p:extLst>
      <p:ext uri="{BB962C8B-B14F-4D97-AF65-F5344CB8AC3E}">
        <p14:creationId xmlns:p14="http://schemas.microsoft.com/office/powerpoint/2010/main" val="156146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C2E695-DEBB-496C-86E4-B508A84400AE}"/>
              </a:ext>
            </a:extLst>
          </p:cNvPr>
          <p:cNvSpPr>
            <a:spLocks noGrp="1"/>
          </p:cNvSpPr>
          <p:nvPr>
            <p:ph type="title"/>
          </p:nvPr>
        </p:nvSpPr>
        <p:spPr>
          <a:xfrm>
            <a:off x="3294344" y="365125"/>
            <a:ext cx="8059455" cy="1325563"/>
          </a:xfrm>
        </p:spPr>
        <p:txBody>
          <a:bodyPr anchor="ctr">
            <a:normAutofit/>
          </a:bodyPr>
          <a:lstStyle/>
          <a:p>
            <a:r>
              <a:rPr lang="en-US" dirty="0"/>
              <a:t>Discussion</a:t>
            </a:r>
          </a:p>
        </p:txBody>
      </p:sp>
      <p:pic>
        <p:nvPicPr>
          <p:cNvPr id="10" name="Graphic 9" descr="Help outline">
            <a:extLst>
              <a:ext uri="{FF2B5EF4-FFF2-40B4-BE49-F238E27FC236}">
                <a16:creationId xmlns:a16="http://schemas.microsoft.com/office/drawing/2014/main" id="{CB1471EF-A272-4C38-92C7-05F79A1E9C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8521" y="1825625"/>
            <a:ext cx="4351338" cy="4351338"/>
          </a:xfrm>
          <a:prstGeom prst="rect">
            <a:avLst/>
          </a:prstGeom>
        </p:spPr>
      </p:pic>
      <p:sp>
        <p:nvSpPr>
          <p:cNvPr id="8" name="Content Placeholder 7">
            <a:extLst>
              <a:ext uri="{FF2B5EF4-FFF2-40B4-BE49-F238E27FC236}">
                <a16:creationId xmlns:a16="http://schemas.microsoft.com/office/drawing/2014/main" id="{E2A07456-CE73-4CC9-9FC8-AEB4CE74F1C2}"/>
              </a:ext>
            </a:extLst>
          </p:cNvPr>
          <p:cNvSpPr>
            <a:spLocks noGrp="1"/>
          </p:cNvSpPr>
          <p:nvPr>
            <p:ph idx="13"/>
          </p:nvPr>
        </p:nvSpPr>
        <p:spPr>
          <a:xfrm>
            <a:off x="6713034" y="1825625"/>
            <a:ext cx="4650059" cy="4351338"/>
          </a:xfrm>
        </p:spPr>
        <p:txBody>
          <a:bodyPr>
            <a:normAutofit/>
          </a:bodyPr>
          <a:lstStyle/>
          <a:p>
            <a:pPr marL="0" indent="0">
              <a:buNone/>
            </a:pPr>
            <a:r>
              <a:rPr lang="en-US" dirty="0"/>
              <a:t>Other Factors to Consider?</a:t>
            </a:r>
          </a:p>
          <a:p>
            <a:r>
              <a:rPr lang="en-US" dirty="0">
                <a:solidFill>
                  <a:schemeClr val="bg2">
                    <a:lumMod val="90000"/>
                  </a:schemeClr>
                </a:solidFill>
              </a:rPr>
              <a:t>Resources</a:t>
            </a:r>
          </a:p>
          <a:p>
            <a:r>
              <a:rPr lang="en-US" dirty="0"/>
              <a:t>Competing business deadlines</a:t>
            </a:r>
          </a:p>
          <a:p>
            <a:endParaRPr lang="en-US" dirty="0"/>
          </a:p>
        </p:txBody>
      </p:sp>
    </p:spTree>
    <p:extLst>
      <p:ext uri="{BB962C8B-B14F-4D97-AF65-F5344CB8AC3E}">
        <p14:creationId xmlns:p14="http://schemas.microsoft.com/office/powerpoint/2010/main" val="285942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C2E695-DEBB-496C-86E4-B508A84400AE}"/>
              </a:ext>
            </a:extLst>
          </p:cNvPr>
          <p:cNvSpPr>
            <a:spLocks noGrp="1"/>
          </p:cNvSpPr>
          <p:nvPr>
            <p:ph type="title"/>
          </p:nvPr>
        </p:nvSpPr>
        <p:spPr>
          <a:xfrm>
            <a:off x="3294344" y="365125"/>
            <a:ext cx="8059455" cy="1325563"/>
          </a:xfrm>
        </p:spPr>
        <p:txBody>
          <a:bodyPr anchor="ctr">
            <a:normAutofit/>
          </a:bodyPr>
          <a:lstStyle/>
          <a:p>
            <a:r>
              <a:rPr lang="en-US" dirty="0"/>
              <a:t>Discussion</a:t>
            </a:r>
          </a:p>
        </p:txBody>
      </p:sp>
      <p:pic>
        <p:nvPicPr>
          <p:cNvPr id="10" name="Graphic 9" descr="Help outline">
            <a:extLst>
              <a:ext uri="{FF2B5EF4-FFF2-40B4-BE49-F238E27FC236}">
                <a16:creationId xmlns:a16="http://schemas.microsoft.com/office/drawing/2014/main" id="{CB1471EF-A272-4C38-92C7-05F79A1E9C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8521" y="1825625"/>
            <a:ext cx="4351338" cy="4351338"/>
          </a:xfrm>
          <a:prstGeom prst="rect">
            <a:avLst/>
          </a:prstGeom>
        </p:spPr>
      </p:pic>
      <p:sp>
        <p:nvSpPr>
          <p:cNvPr id="8" name="Content Placeholder 7">
            <a:extLst>
              <a:ext uri="{FF2B5EF4-FFF2-40B4-BE49-F238E27FC236}">
                <a16:creationId xmlns:a16="http://schemas.microsoft.com/office/drawing/2014/main" id="{E2A07456-CE73-4CC9-9FC8-AEB4CE74F1C2}"/>
              </a:ext>
            </a:extLst>
          </p:cNvPr>
          <p:cNvSpPr>
            <a:spLocks noGrp="1"/>
          </p:cNvSpPr>
          <p:nvPr>
            <p:ph idx="13"/>
          </p:nvPr>
        </p:nvSpPr>
        <p:spPr>
          <a:xfrm>
            <a:off x="6713034" y="1825625"/>
            <a:ext cx="4650059" cy="4351338"/>
          </a:xfrm>
        </p:spPr>
        <p:txBody>
          <a:bodyPr>
            <a:normAutofit/>
          </a:bodyPr>
          <a:lstStyle/>
          <a:p>
            <a:pPr marL="0" indent="0">
              <a:buNone/>
            </a:pPr>
            <a:r>
              <a:rPr lang="en-US" dirty="0"/>
              <a:t>Other Factors to Consider?</a:t>
            </a:r>
          </a:p>
          <a:p>
            <a:r>
              <a:rPr lang="en-US" dirty="0">
                <a:solidFill>
                  <a:schemeClr val="bg2">
                    <a:lumMod val="90000"/>
                  </a:schemeClr>
                </a:solidFill>
              </a:rPr>
              <a:t>Resources</a:t>
            </a:r>
          </a:p>
          <a:p>
            <a:r>
              <a:rPr lang="en-US" dirty="0">
                <a:solidFill>
                  <a:schemeClr val="bg2">
                    <a:lumMod val="90000"/>
                  </a:schemeClr>
                </a:solidFill>
              </a:rPr>
              <a:t>Competing business deadlines</a:t>
            </a:r>
          </a:p>
          <a:p>
            <a:r>
              <a:rPr lang="en-US" dirty="0"/>
              <a:t>Other compliance deadlines</a:t>
            </a:r>
          </a:p>
        </p:txBody>
      </p:sp>
    </p:spTree>
    <p:extLst>
      <p:ext uri="{BB962C8B-B14F-4D97-AF65-F5344CB8AC3E}">
        <p14:creationId xmlns:p14="http://schemas.microsoft.com/office/powerpoint/2010/main" val="171443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C2E695-DEBB-496C-86E4-B508A84400AE}"/>
              </a:ext>
            </a:extLst>
          </p:cNvPr>
          <p:cNvSpPr>
            <a:spLocks noGrp="1"/>
          </p:cNvSpPr>
          <p:nvPr>
            <p:ph type="title"/>
          </p:nvPr>
        </p:nvSpPr>
        <p:spPr>
          <a:xfrm>
            <a:off x="3294344" y="365125"/>
            <a:ext cx="8059455" cy="1325563"/>
          </a:xfrm>
        </p:spPr>
        <p:txBody>
          <a:bodyPr anchor="ctr">
            <a:normAutofit/>
          </a:bodyPr>
          <a:lstStyle/>
          <a:p>
            <a:r>
              <a:rPr lang="en-US" dirty="0"/>
              <a:t>Discussion</a:t>
            </a:r>
          </a:p>
        </p:txBody>
      </p:sp>
      <p:pic>
        <p:nvPicPr>
          <p:cNvPr id="10" name="Graphic 9" descr="Help outline">
            <a:extLst>
              <a:ext uri="{FF2B5EF4-FFF2-40B4-BE49-F238E27FC236}">
                <a16:creationId xmlns:a16="http://schemas.microsoft.com/office/drawing/2014/main" id="{CB1471EF-A272-4C38-92C7-05F79A1E9C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8521" y="1825625"/>
            <a:ext cx="4351338" cy="4351338"/>
          </a:xfrm>
          <a:prstGeom prst="rect">
            <a:avLst/>
          </a:prstGeom>
        </p:spPr>
      </p:pic>
      <p:sp>
        <p:nvSpPr>
          <p:cNvPr id="8" name="Content Placeholder 7">
            <a:extLst>
              <a:ext uri="{FF2B5EF4-FFF2-40B4-BE49-F238E27FC236}">
                <a16:creationId xmlns:a16="http://schemas.microsoft.com/office/drawing/2014/main" id="{E2A07456-CE73-4CC9-9FC8-AEB4CE74F1C2}"/>
              </a:ext>
            </a:extLst>
          </p:cNvPr>
          <p:cNvSpPr>
            <a:spLocks noGrp="1"/>
          </p:cNvSpPr>
          <p:nvPr>
            <p:ph idx="13"/>
          </p:nvPr>
        </p:nvSpPr>
        <p:spPr>
          <a:xfrm>
            <a:off x="6713034" y="1825625"/>
            <a:ext cx="4650059" cy="4351338"/>
          </a:xfrm>
        </p:spPr>
        <p:txBody>
          <a:bodyPr>
            <a:normAutofit/>
          </a:bodyPr>
          <a:lstStyle/>
          <a:p>
            <a:pPr marL="0" indent="0">
              <a:buNone/>
            </a:pPr>
            <a:r>
              <a:rPr lang="en-US" dirty="0"/>
              <a:t>Other Factors to Consider?</a:t>
            </a:r>
          </a:p>
          <a:p>
            <a:r>
              <a:rPr lang="en-US" dirty="0">
                <a:solidFill>
                  <a:schemeClr val="bg2">
                    <a:lumMod val="90000"/>
                  </a:schemeClr>
                </a:solidFill>
              </a:rPr>
              <a:t>Resources</a:t>
            </a:r>
          </a:p>
          <a:p>
            <a:r>
              <a:rPr lang="en-US" dirty="0">
                <a:solidFill>
                  <a:schemeClr val="bg2">
                    <a:lumMod val="90000"/>
                  </a:schemeClr>
                </a:solidFill>
              </a:rPr>
              <a:t>Competing business deadlines</a:t>
            </a:r>
          </a:p>
          <a:p>
            <a:r>
              <a:rPr lang="en-US" dirty="0">
                <a:solidFill>
                  <a:schemeClr val="bg2">
                    <a:lumMod val="90000"/>
                  </a:schemeClr>
                </a:solidFill>
              </a:rPr>
              <a:t>Other compliance deadlines</a:t>
            </a:r>
          </a:p>
          <a:p>
            <a:r>
              <a:rPr lang="en-US" dirty="0"/>
              <a:t>Interns</a:t>
            </a:r>
          </a:p>
        </p:txBody>
      </p:sp>
    </p:spTree>
    <p:extLst>
      <p:ext uri="{BB962C8B-B14F-4D97-AF65-F5344CB8AC3E}">
        <p14:creationId xmlns:p14="http://schemas.microsoft.com/office/powerpoint/2010/main" val="28730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C2E695-DEBB-496C-86E4-B508A84400AE}"/>
              </a:ext>
            </a:extLst>
          </p:cNvPr>
          <p:cNvSpPr>
            <a:spLocks noGrp="1"/>
          </p:cNvSpPr>
          <p:nvPr>
            <p:ph type="title"/>
          </p:nvPr>
        </p:nvSpPr>
        <p:spPr>
          <a:xfrm>
            <a:off x="3294344" y="365125"/>
            <a:ext cx="8059455" cy="1325563"/>
          </a:xfrm>
        </p:spPr>
        <p:txBody>
          <a:bodyPr anchor="ctr">
            <a:normAutofit/>
          </a:bodyPr>
          <a:lstStyle/>
          <a:p>
            <a:r>
              <a:rPr lang="en-US" dirty="0"/>
              <a:t>Discussion</a:t>
            </a:r>
          </a:p>
        </p:txBody>
      </p:sp>
      <p:pic>
        <p:nvPicPr>
          <p:cNvPr id="10" name="Graphic 9" descr="Help outline">
            <a:extLst>
              <a:ext uri="{FF2B5EF4-FFF2-40B4-BE49-F238E27FC236}">
                <a16:creationId xmlns:a16="http://schemas.microsoft.com/office/drawing/2014/main" id="{CB1471EF-A272-4C38-92C7-05F79A1E9C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8521" y="1825625"/>
            <a:ext cx="4351338" cy="4351338"/>
          </a:xfrm>
          <a:prstGeom prst="rect">
            <a:avLst/>
          </a:prstGeom>
        </p:spPr>
      </p:pic>
      <p:sp>
        <p:nvSpPr>
          <p:cNvPr id="8" name="Content Placeholder 7">
            <a:extLst>
              <a:ext uri="{FF2B5EF4-FFF2-40B4-BE49-F238E27FC236}">
                <a16:creationId xmlns:a16="http://schemas.microsoft.com/office/drawing/2014/main" id="{E2A07456-CE73-4CC9-9FC8-AEB4CE74F1C2}"/>
              </a:ext>
            </a:extLst>
          </p:cNvPr>
          <p:cNvSpPr>
            <a:spLocks noGrp="1"/>
          </p:cNvSpPr>
          <p:nvPr>
            <p:ph idx="13"/>
          </p:nvPr>
        </p:nvSpPr>
        <p:spPr>
          <a:xfrm>
            <a:off x="6713034" y="1825625"/>
            <a:ext cx="4650059" cy="4351338"/>
          </a:xfrm>
        </p:spPr>
        <p:txBody>
          <a:bodyPr>
            <a:normAutofit/>
          </a:bodyPr>
          <a:lstStyle/>
          <a:p>
            <a:pPr marL="0" indent="0">
              <a:buNone/>
            </a:pPr>
            <a:r>
              <a:rPr lang="en-US" dirty="0"/>
              <a:t>Other Factors to Consider?</a:t>
            </a:r>
          </a:p>
          <a:p>
            <a:r>
              <a:rPr lang="en-US" dirty="0">
                <a:solidFill>
                  <a:schemeClr val="bg2">
                    <a:lumMod val="90000"/>
                  </a:schemeClr>
                </a:solidFill>
              </a:rPr>
              <a:t>Resources</a:t>
            </a:r>
          </a:p>
          <a:p>
            <a:r>
              <a:rPr lang="en-US" dirty="0">
                <a:solidFill>
                  <a:schemeClr val="bg2">
                    <a:lumMod val="90000"/>
                  </a:schemeClr>
                </a:solidFill>
              </a:rPr>
              <a:t>Competing business deadlines</a:t>
            </a:r>
          </a:p>
          <a:p>
            <a:r>
              <a:rPr lang="en-US" dirty="0">
                <a:solidFill>
                  <a:schemeClr val="bg2">
                    <a:lumMod val="90000"/>
                  </a:schemeClr>
                </a:solidFill>
              </a:rPr>
              <a:t>Other compliance deadlines</a:t>
            </a:r>
          </a:p>
          <a:p>
            <a:r>
              <a:rPr lang="en-US" dirty="0">
                <a:solidFill>
                  <a:schemeClr val="bg2">
                    <a:lumMod val="90000"/>
                  </a:schemeClr>
                </a:solidFill>
              </a:rPr>
              <a:t>Interns</a:t>
            </a:r>
          </a:p>
          <a:p>
            <a:r>
              <a:rPr lang="en-US" dirty="0"/>
              <a:t>Seasonal workers</a:t>
            </a:r>
          </a:p>
        </p:txBody>
      </p:sp>
    </p:spTree>
    <p:extLst>
      <p:ext uri="{BB962C8B-B14F-4D97-AF65-F5344CB8AC3E}">
        <p14:creationId xmlns:p14="http://schemas.microsoft.com/office/powerpoint/2010/main" val="1598350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1345-04A3-D24E-A516-E3C8C36154CD}"/>
              </a:ext>
            </a:extLst>
          </p:cNvPr>
          <p:cNvSpPr>
            <a:spLocks noGrp="1"/>
          </p:cNvSpPr>
          <p:nvPr>
            <p:ph type="title"/>
          </p:nvPr>
        </p:nvSpPr>
        <p:spPr>
          <a:xfrm>
            <a:off x="831850" y="1877958"/>
            <a:ext cx="9115038" cy="1471732"/>
          </a:xfrm>
        </p:spPr>
        <p:txBody>
          <a:bodyPr>
            <a:normAutofit/>
          </a:bodyPr>
          <a:lstStyle/>
          <a:p>
            <a:r>
              <a:rPr lang="en-US" sz="6000" dirty="0">
                <a:solidFill>
                  <a:srgbClr val="00B0F0"/>
                </a:solidFill>
              </a:rPr>
              <a:t>Decision #2</a:t>
            </a:r>
          </a:p>
        </p:txBody>
      </p:sp>
      <p:sp>
        <p:nvSpPr>
          <p:cNvPr id="3" name="Title 1">
            <a:extLst>
              <a:ext uri="{FF2B5EF4-FFF2-40B4-BE49-F238E27FC236}">
                <a16:creationId xmlns:a16="http://schemas.microsoft.com/office/drawing/2014/main" id="{F2AA223F-53BC-4EBA-8BDF-6F79B15427E0}"/>
              </a:ext>
            </a:extLst>
          </p:cNvPr>
          <p:cNvSpPr txBox="1">
            <a:spLocks/>
          </p:cNvSpPr>
          <p:nvPr/>
        </p:nvSpPr>
        <p:spPr>
          <a:xfrm>
            <a:off x="831850" y="2638404"/>
            <a:ext cx="9115038" cy="1471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7200" b="1" kern="1200">
                <a:solidFill>
                  <a:schemeClr val="bg1"/>
                </a:solidFill>
                <a:latin typeface="+mj-lt"/>
                <a:ea typeface="+mj-ea"/>
                <a:cs typeface="+mj-cs"/>
              </a:defRPr>
            </a:lvl1pPr>
          </a:lstStyle>
          <a:p>
            <a:r>
              <a:rPr lang="en-US" sz="6000" dirty="0"/>
              <a:t>Pull the “Snapshot”</a:t>
            </a:r>
          </a:p>
        </p:txBody>
      </p:sp>
      <p:pic>
        <p:nvPicPr>
          <p:cNvPr id="5" name="Graphic 4" descr="Chevron arrows with solid fill">
            <a:extLst>
              <a:ext uri="{FF2B5EF4-FFF2-40B4-BE49-F238E27FC236}">
                <a16:creationId xmlns:a16="http://schemas.microsoft.com/office/drawing/2014/main" id="{B73CA2E6-E0E1-49BA-A6B7-E0EAAD0C30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4983" y="-1217837"/>
            <a:ext cx="3805464" cy="3805464"/>
          </a:xfrm>
          <a:prstGeom prst="rect">
            <a:avLst/>
          </a:prstGeom>
          <a:effectLst>
            <a:innerShdw blurRad="63500" dist="50800">
              <a:prstClr val="black">
                <a:alpha val="50000"/>
              </a:prstClr>
            </a:innerShdw>
          </a:effectLst>
        </p:spPr>
      </p:pic>
    </p:spTree>
    <p:extLst>
      <p:ext uri="{BB962C8B-B14F-4D97-AF65-F5344CB8AC3E}">
        <p14:creationId xmlns:p14="http://schemas.microsoft.com/office/powerpoint/2010/main" val="424988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13D9-8D56-47FD-9669-369F2CA99C54}"/>
              </a:ext>
            </a:extLst>
          </p:cNvPr>
          <p:cNvSpPr>
            <a:spLocks noGrp="1"/>
          </p:cNvSpPr>
          <p:nvPr>
            <p:ph type="title"/>
          </p:nvPr>
        </p:nvSpPr>
        <p:spPr/>
        <p:txBody>
          <a:bodyPr/>
          <a:lstStyle/>
          <a:p>
            <a:r>
              <a:rPr lang="en-US" dirty="0"/>
              <a:t>Snapshot</a:t>
            </a:r>
          </a:p>
        </p:txBody>
      </p:sp>
      <p:sp>
        <p:nvSpPr>
          <p:cNvPr id="3" name="Content Placeholder 2">
            <a:extLst>
              <a:ext uri="{FF2B5EF4-FFF2-40B4-BE49-F238E27FC236}">
                <a16:creationId xmlns:a16="http://schemas.microsoft.com/office/drawing/2014/main" id="{4D70E9D1-8B63-4198-A8EB-30C373F4C140}"/>
              </a:ext>
            </a:extLst>
          </p:cNvPr>
          <p:cNvSpPr>
            <a:spLocks noGrp="1"/>
          </p:cNvSpPr>
          <p:nvPr>
            <p:ph idx="1"/>
          </p:nvPr>
        </p:nvSpPr>
        <p:spPr/>
        <p:txBody>
          <a:bodyPr/>
          <a:lstStyle/>
          <a:p>
            <a:pPr marL="0" indent="0">
              <a:buNone/>
            </a:pPr>
            <a:r>
              <a:rPr lang="en-US" sz="3200" b="1" dirty="0"/>
              <a:t>Data extracted at a </a:t>
            </a:r>
            <a:r>
              <a:rPr lang="en-US" sz="3200" b="1" u="sng" dirty="0"/>
              <a:t>specific point in time</a:t>
            </a:r>
            <a:r>
              <a:rPr lang="en-US" sz="3200" b="1" dirty="0"/>
              <a:t> that:</a:t>
            </a:r>
          </a:p>
          <a:p>
            <a:r>
              <a:rPr lang="en-US" dirty="0"/>
              <a:t>Represents the start of the AAP cycle</a:t>
            </a:r>
          </a:p>
          <a:p>
            <a:r>
              <a:rPr lang="en-US" dirty="0"/>
              <a:t>Allows you to define the analysis population</a:t>
            </a:r>
          </a:p>
          <a:p>
            <a:pPr marL="0" indent="0">
              <a:buNone/>
            </a:pPr>
            <a:endParaRPr lang="en-US" dirty="0"/>
          </a:p>
        </p:txBody>
      </p:sp>
      <p:pic>
        <p:nvPicPr>
          <p:cNvPr id="4" name="Picture 2">
            <a:extLst>
              <a:ext uri="{FF2B5EF4-FFF2-40B4-BE49-F238E27FC236}">
                <a16:creationId xmlns:a16="http://schemas.microsoft.com/office/drawing/2014/main" id="{E5980CA4-492C-4A5A-BB17-5F2734AD93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47" t="23112" r="25946" b="9701"/>
          <a:stretch/>
        </p:blipFill>
        <p:spPr bwMode="auto">
          <a:xfrm rot="465878">
            <a:off x="7780398" y="2992490"/>
            <a:ext cx="3256848" cy="26005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a:extLst>
              <a:ext uri="{FF2B5EF4-FFF2-40B4-BE49-F238E27FC236}">
                <a16:creationId xmlns:a16="http://schemas.microsoft.com/office/drawing/2014/main" id="{7991BBF7-2995-4590-858C-7CB3FF53F0D6}"/>
              </a:ext>
            </a:extLst>
          </p:cNvPr>
          <p:cNvSpPr txBox="1"/>
          <p:nvPr/>
        </p:nvSpPr>
        <p:spPr>
          <a:xfrm>
            <a:off x="7915701" y="5431809"/>
            <a:ext cx="4276299" cy="369332"/>
          </a:xfrm>
          <a:prstGeom prst="rect">
            <a:avLst/>
          </a:prstGeom>
          <a:solidFill>
            <a:srgbClr val="002060"/>
          </a:solidFill>
          <a:ln>
            <a:solidFill>
              <a:srgbClr val="002060"/>
            </a:solidFill>
          </a:ln>
        </p:spPr>
        <p:txBody>
          <a:bodyPr wrap="square" rtlCol="0">
            <a:spAutoFit/>
          </a:bodyPr>
          <a:lstStyle/>
          <a:p>
            <a:r>
              <a:rPr lang="en-US" b="1" dirty="0">
                <a:solidFill>
                  <a:schemeClr val="bg1"/>
                </a:solidFill>
              </a:rPr>
              <a:t>Located in the CWC Learning System</a:t>
            </a:r>
          </a:p>
        </p:txBody>
      </p:sp>
      <p:grpSp>
        <p:nvGrpSpPr>
          <p:cNvPr id="6" name="Group 5">
            <a:extLst>
              <a:ext uri="{FF2B5EF4-FFF2-40B4-BE49-F238E27FC236}">
                <a16:creationId xmlns:a16="http://schemas.microsoft.com/office/drawing/2014/main" id="{4E9839E8-3BB6-400A-98BA-80AD6850DB58}"/>
              </a:ext>
            </a:extLst>
          </p:cNvPr>
          <p:cNvGrpSpPr/>
          <p:nvPr/>
        </p:nvGrpSpPr>
        <p:grpSpPr>
          <a:xfrm>
            <a:off x="11130769" y="4788446"/>
            <a:ext cx="841247" cy="744759"/>
            <a:chOff x="274859" y="5300840"/>
            <a:chExt cx="841247" cy="744759"/>
          </a:xfrm>
          <a:effectLst>
            <a:outerShdw blurRad="50800" dist="38100" dir="2700000" algn="tl" rotWithShape="0">
              <a:prstClr val="black">
                <a:alpha val="40000"/>
              </a:prstClr>
            </a:outerShdw>
          </a:effectLst>
        </p:grpSpPr>
        <p:pic>
          <p:nvPicPr>
            <p:cNvPr id="7" name="Picture 6">
              <a:extLst>
                <a:ext uri="{FF2B5EF4-FFF2-40B4-BE49-F238E27FC236}">
                  <a16:creationId xmlns:a16="http://schemas.microsoft.com/office/drawing/2014/main" id="{BB550003-F4A4-4275-86DF-E26C2F127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859" y="5300840"/>
              <a:ext cx="841247" cy="74475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5">
              <a:extLst>
                <a:ext uri="{FF2B5EF4-FFF2-40B4-BE49-F238E27FC236}">
                  <a16:creationId xmlns:a16="http://schemas.microsoft.com/office/drawing/2014/main" id="{C8E057A7-DF8F-4D82-B95B-E06CC4FCE9FF}"/>
                </a:ext>
              </a:extLst>
            </p:cNvPr>
            <p:cNvSpPr txBox="1"/>
            <p:nvPr/>
          </p:nvSpPr>
          <p:spPr>
            <a:xfrm>
              <a:off x="409301" y="5622817"/>
              <a:ext cx="268763" cy="3693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grpSp>
    </p:spTree>
    <p:extLst>
      <p:ext uri="{BB962C8B-B14F-4D97-AF65-F5344CB8AC3E}">
        <p14:creationId xmlns:p14="http://schemas.microsoft.com/office/powerpoint/2010/main" val="824187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6A68-59F4-4FA5-BE60-98B46F33E0BA}"/>
              </a:ext>
            </a:extLst>
          </p:cNvPr>
          <p:cNvSpPr>
            <a:spLocks noGrp="1"/>
          </p:cNvSpPr>
          <p:nvPr>
            <p:ph type="title"/>
          </p:nvPr>
        </p:nvSpPr>
        <p:spPr/>
        <p:txBody>
          <a:bodyPr/>
          <a:lstStyle/>
          <a:p>
            <a:r>
              <a:rPr lang="en-US" dirty="0"/>
              <a:t>Who to include</a:t>
            </a:r>
          </a:p>
        </p:txBody>
      </p:sp>
      <p:sp>
        <p:nvSpPr>
          <p:cNvPr id="3" name="Content Placeholder 2">
            <a:extLst>
              <a:ext uri="{FF2B5EF4-FFF2-40B4-BE49-F238E27FC236}">
                <a16:creationId xmlns:a16="http://schemas.microsoft.com/office/drawing/2014/main" id="{A9555878-4476-4589-9958-A36308FEDA55}"/>
              </a:ext>
            </a:extLst>
          </p:cNvPr>
          <p:cNvSpPr>
            <a:spLocks noGrp="1"/>
          </p:cNvSpPr>
          <p:nvPr>
            <p:ph idx="1"/>
          </p:nvPr>
        </p:nvSpPr>
        <p:spPr/>
        <p:txBody>
          <a:bodyPr>
            <a:normAutofit/>
          </a:bodyPr>
          <a:lstStyle/>
          <a:p>
            <a:r>
              <a:rPr lang="en-US" dirty="0"/>
              <a:t>All employees must be included in an AAP, and thus, the snapshot</a:t>
            </a:r>
          </a:p>
          <a:p>
            <a:r>
              <a:rPr lang="en-US" dirty="0"/>
              <a:t>OFCCP does not define “employee”</a:t>
            </a:r>
          </a:p>
          <a:p>
            <a:r>
              <a:rPr lang="en-US" b="1" dirty="0">
                <a:solidFill>
                  <a:srgbClr val="009ADE"/>
                </a:solidFill>
              </a:rPr>
              <a:t>General rule: </a:t>
            </a:r>
            <a:r>
              <a:rPr lang="en-US" dirty="0"/>
              <a:t>If the organization has a W-2 form for an individual, include in the snapshot as an employee</a:t>
            </a:r>
          </a:p>
          <a:p>
            <a:pPr lvl="1"/>
            <a:r>
              <a:rPr lang="en-US" dirty="0"/>
              <a:t>Determine how to handle overseas and seasonal workers and employees on long-term disability</a:t>
            </a:r>
          </a:p>
          <a:p>
            <a:pPr marL="0" indent="0" algn="ctr">
              <a:buNone/>
            </a:pPr>
            <a:r>
              <a:rPr lang="en-US" sz="2200" b="1" dirty="0">
                <a:solidFill>
                  <a:srgbClr val="92D050"/>
                </a:solidFill>
              </a:rPr>
              <a:t>Organization can request an exception from OFCCP</a:t>
            </a:r>
            <a:r>
              <a:rPr lang="mr-IN" sz="2200" b="1" dirty="0">
                <a:solidFill>
                  <a:srgbClr val="92D050"/>
                </a:solidFill>
              </a:rPr>
              <a:t>…</a:t>
            </a:r>
            <a:r>
              <a:rPr lang="en-US" sz="2200" b="1" dirty="0">
                <a:solidFill>
                  <a:srgbClr val="92D050"/>
                </a:solidFill>
              </a:rPr>
              <a:t>though it’s rare</a:t>
            </a:r>
          </a:p>
          <a:p>
            <a:pPr marL="0" indent="0" algn="ctr">
              <a:lnSpc>
                <a:spcPct val="120000"/>
              </a:lnSpc>
              <a:spcBef>
                <a:spcPts val="0"/>
              </a:spcBef>
              <a:spcAft>
                <a:spcPts val="0"/>
              </a:spcAft>
              <a:buNone/>
            </a:pPr>
            <a:r>
              <a:rPr lang="en-US" sz="1800" i="1" dirty="0">
                <a:solidFill>
                  <a:schemeClr val="tx1">
                    <a:lumMod val="75000"/>
                    <a:lumOff val="25000"/>
                  </a:schemeClr>
                </a:solidFill>
              </a:rPr>
              <a:t>Demonstrate that employees at some facilities have absolutely nothing to do with                                       products or services included in the federal contract</a:t>
            </a:r>
          </a:p>
        </p:txBody>
      </p:sp>
      <p:sp>
        <p:nvSpPr>
          <p:cNvPr id="4" name="Rectangle 3">
            <a:extLst>
              <a:ext uri="{FF2B5EF4-FFF2-40B4-BE49-F238E27FC236}">
                <a16:creationId xmlns:a16="http://schemas.microsoft.com/office/drawing/2014/main" id="{0BB73651-C18C-407D-8EBE-31562E0597E2}"/>
              </a:ext>
            </a:extLst>
          </p:cNvPr>
          <p:cNvSpPr/>
          <p:nvPr/>
        </p:nvSpPr>
        <p:spPr>
          <a:xfrm>
            <a:off x="838200" y="4730618"/>
            <a:ext cx="10515600" cy="125963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2749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2A56-95C5-6C44-82A9-C34A160CC2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9D3913F-7988-B64C-9980-0E04D59B1382}"/>
              </a:ext>
            </a:extLst>
          </p:cNvPr>
          <p:cNvSpPr>
            <a:spLocks noGrp="1"/>
          </p:cNvSpPr>
          <p:nvPr>
            <p:ph type="subTitle" idx="1"/>
          </p:nvPr>
        </p:nvSpPr>
        <p:spPr/>
        <p:txBody>
          <a:bodyPr/>
          <a:lstStyle/>
          <a:p>
            <a:r>
              <a:rPr lang="en-US" dirty="0"/>
              <a:t>Decisions 2 &amp; 3 | AAP Cycle and “snapshot”</a:t>
            </a:r>
          </a:p>
        </p:txBody>
      </p:sp>
    </p:spTree>
    <p:extLst>
      <p:ext uri="{BB962C8B-B14F-4D97-AF65-F5344CB8AC3E}">
        <p14:creationId xmlns:p14="http://schemas.microsoft.com/office/powerpoint/2010/main" val="498631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8866-BC3E-42A1-96E0-002F35CEF786}"/>
              </a:ext>
            </a:extLst>
          </p:cNvPr>
          <p:cNvSpPr>
            <a:spLocks noGrp="1"/>
          </p:cNvSpPr>
          <p:nvPr>
            <p:ph type="title"/>
          </p:nvPr>
        </p:nvSpPr>
        <p:spPr/>
        <p:txBody>
          <a:bodyPr/>
          <a:lstStyle/>
          <a:p>
            <a:r>
              <a:rPr lang="en-US" dirty="0"/>
              <a:t>Who to include</a:t>
            </a:r>
          </a:p>
        </p:txBody>
      </p:sp>
      <p:sp>
        <p:nvSpPr>
          <p:cNvPr id="3" name="Content Placeholder 2">
            <a:extLst>
              <a:ext uri="{FF2B5EF4-FFF2-40B4-BE49-F238E27FC236}">
                <a16:creationId xmlns:a16="http://schemas.microsoft.com/office/drawing/2014/main" id="{AAA063E4-F2AE-494D-8729-B50BBB1A49EB}"/>
              </a:ext>
            </a:extLst>
          </p:cNvPr>
          <p:cNvSpPr>
            <a:spLocks noGrp="1"/>
          </p:cNvSpPr>
          <p:nvPr>
            <p:ph idx="1"/>
          </p:nvPr>
        </p:nvSpPr>
        <p:spPr/>
        <p:txBody>
          <a:bodyPr/>
          <a:lstStyle/>
          <a:p>
            <a:r>
              <a:rPr lang="en-US" dirty="0"/>
              <a:t>Determine how to handle overseas and seasonal workers and employees on long-term disability</a:t>
            </a:r>
          </a:p>
          <a:p>
            <a:r>
              <a:rPr lang="en-US" dirty="0"/>
              <a:t>Special considerations for educational </a:t>
            </a:r>
            <a:r>
              <a:rPr lang="en-US" dirty="0" err="1"/>
              <a:t>instutitions</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90202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6B58-0027-4E96-B4F8-1505592A264D}"/>
              </a:ext>
            </a:extLst>
          </p:cNvPr>
          <p:cNvSpPr>
            <a:spLocks noGrp="1"/>
          </p:cNvSpPr>
          <p:nvPr>
            <p:ph type="title"/>
          </p:nvPr>
        </p:nvSpPr>
        <p:spPr/>
        <p:txBody>
          <a:bodyPr/>
          <a:lstStyle/>
          <a:p>
            <a:r>
              <a:rPr lang="en-US" dirty="0"/>
              <a:t>When to extract snapshot</a:t>
            </a:r>
          </a:p>
        </p:txBody>
      </p:sp>
      <p:sp>
        <p:nvSpPr>
          <p:cNvPr id="3" name="Content Placeholder 2">
            <a:extLst>
              <a:ext uri="{FF2B5EF4-FFF2-40B4-BE49-F238E27FC236}">
                <a16:creationId xmlns:a16="http://schemas.microsoft.com/office/drawing/2014/main" id="{7EF2F2E3-E384-4B19-80B8-CB245DCBD377}"/>
              </a:ext>
            </a:extLst>
          </p:cNvPr>
          <p:cNvSpPr>
            <a:spLocks noGrp="1"/>
          </p:cNvSpPr>
          <p:nvPr>
            <p:ph idx="1"/>
          </p:nvPr>
        </p:nvSpPr>
        <p:spPr>
          <a:xfrm>
            <a:off x="838200" y="2818979"/>
            <a:ext cx="5164874" cy="3357984"/>
          </a:xfrm>
        </p:spPr>
        <p:txBody>
          <a:bodyPr/>
          <a:lstStyle/>
          <a:p>
            <a:r>
              <a:rPr lang="en-US" dirty="0">
                <a:solidFill>
                  <a:srgbClr val="002060"/>
                </a:solidFill>
              </a:rPr>
              <a:t>Extract on first day of current cycle</a:t>
            </a:r>
          </a:p>
          <a:p>
            <a:r>
              <a:rPr lang="en-US" dirty="0">
                <a:solidFill>
                  <a:srgbClr val="002060"/>
                </a:solidFill>
              </a:rPr>
              <a:t>Understand that it may take time for reports to be completed</a:t>
            </a:r>
          </a:p>
          <a:p>
            <a:endParaRPr lang="en-US" dirty="0"/>
          </a:p>
        </p:txBody>
      </p:sp>
      <p:sp>
        <p:nvSpPr>
          <p:cNvPr id="4" name="Content Placeholder 3">
            <a:extLst>
              <a:ext uri="{FF2B5EF4-FFF2-40B4-BE49-F238E27FC236}">
                <a16:creationId xmlns:a16="http://schemas.microsoft.com/office/drawing/2014/main" id="{1D4A8050-BF0E-4E6C-8AE2-3D2CE806BDFD}"/>
              </a:ext>
            </a:extLst>
          </p:cNvPr>
          <p:cNvSpPr>
            <a:spLocks noGrp="1"/>
          </p:cNvSpPr>
          <p:nvPr>
            <p:ph idx="13"/>
          </p:nvPr>
        </p:nvSpPr>
        <p:spPr>
          <a:xfrm>
            <a:off x="6188927" y="2818979"/>
            <a:ext cx="5170448" cy="3357984"/>
          </a:xfrm>
        </p:spPr>
        <p:txBody>
          <a:bodyPr/>
          <a:lstStyle/>
          <a:p>
            <a:r>
              <a:rPr lang="en-US" dirty="0">
                <a:solidFill>
                  <a:schemeClr val="accent6">
                    <a:lumMod val="50000"/>
                  </a:schemeClr>
                </a:solidFill>
              </a:rPr>
              <a:t>Extract shortly before the start of the current plan</a:t>
            </a:r>
          </a:p>
          <a:p>
            <a:r>
              <a:rPr lang="en-US" dirty="0">
                <a:solidFill>
                  <a:schemeClr val="accent6">
                    <a:lumMod val="50000"/>
                  </a:schemeClr>
                </a:solidFill>
              </a:rPr>
              <a:t>30 to 60 days is most common</a:t>
            </a:r>
          </a:p>
          <a:p>
            <a:r>
              <a:rPr lang="en-US" dirty="0">
                <a:solidFill>
                  <a:schemeClr val="accent6">
                    <a:lumMod val="50000"/>
                  </a:schemeClr>
                </a:solidFill>
              </a:rPr>
              <a:t>Understand that some of the data may be outdated</a:t>
            </a:r>
          </a:p>
          <a:p>
            <a:endParaRPr lang="en-US" dirty="0"/>
          </a:p>
        </p:txBody>
      </p:sp>
      <p:sp>
        <p:nvSpPr>
          <p:cNvPr id="5" name="Rectangle 4">
            <a:extLst>
              <a:ext uri="{FF2B5EF4-FFF2-40B4-BE49-F238E27FC236}">
                <a16:creationId xmlns:a16="http://schemas.microsoft.com/office/drawing/2014/main" id="{E6235C44-1EA7-40F2-AA61-0294BE83EBF4}"/>
              </a:ext>
            </a:extLst>
          </p:cNvPr>
          <p:cNvSpPr/>
          <p:nvPr/>
        </p:nvSpPr>
        <p:spPr>
          <a:xfrm>
            <a:off x="832625" y="1825625"/>
            <a:ext cx="5164873" cy="858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8180CA8-EF24-4657-9A0E-A90F72314E30}"/>
              </a:ext>
            </a:extLst>
          </p:cNvPr>
          <p:cNvSpPr txBox="1"/>
          <p:nvPr/>
        </p:nvSpPr>
        <p:spPr>
          <a:xfrm>
            <a:off x="838200" y="1962445"/>
            <a:ext cx="5159298" cy="584775"/>
          </a:xfrm>
          <a:prstGeom prst="rect">
            <a:avLst/>
          </a:prstGeom>
          <a:noFill/>
        </p:spPr>
        <p:txBody>
          <a:bodyPr wrap="square" rtlCol="0">
            <a:spAutoFit/>
          </a:bodyPr>
          <a:lstStyle/>
          <a:p>
            <a:pPr algn="ctr"/>
            <a:r>
              <a:rPr lang="en-US" sz="3200" b="1" dirty="0">
                <a:solidFill>
                  <a:schemeClr val="bg1"/>
                </a:solidFill>
              </a:rPr>
              <a:t>On-cycle</a:t>
            </a:r>
          </a:p>
        </p:txBody>
      </p:sp>
      <p:sp>
        <p:nvSpPr>
          <p:cNvPr id="7" name="Rectangle 6">
            <a:extLst>
              <a:ext uri="{FF2B5EF4-FFF2-40B4-BE49-F238E27FC236}">
                <a16:creationId xmlns:a16="http://schemas.microsoft.com/office/drawing/2014/main" id="{C88BAB05-881E-441C-85F9-6DBDFE624CC7}"/>
              </a:ext>
            </a:extLst>
          </p:cNvPr>
          <p:cNvSpPr/>
          <p:nvPr/>
        </p:nvSpPr>
        <p:spPr>
          <a:xfrm>
            <a:off x="6194504" y="1825561"/>
            <a:ext cx="5164873" cy="8584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0C52C11-DF7A-4B99-9BB8-C50788046C8A}"/>
              </a:ext>
            </a:extLst>
          </p:cNvPr>
          <p:cNvSpPr txBox="1"/>
          <p:nvPr/>
        </p:nvSpPr>
        <p:spPr>
          <a:xfrm>
            <a:off x="6200079" y="1962381"/>
            <a:ext cx="5159298" cy="584775"/>
          </a:xfrm>
          <a:prstGeom prst="rect">
            <a:avLst/>
          </a:prstGeom>
          <a:noFill/>
        </p:spPr>
        <p:txBody>
          <a:bodyPr wrap="square" rtlCol="0">
            <a:spAutoFit/>
          </a:bodyPr>
          <a:lstStyle/>
          <a:p>
            <a:pPr algn="ctr"/>
            <a:r>
              <a:rPr lang="en-US" sz="3200" b="1" dirty="0">
                <a:solidFill>
                  <a:schemeClr val="bg1"/>
                </a:solidFill>
              </a:rPr>
              <a:t>Pre-cycle</a:t>
            </a:r>
          </a:p>
        </p:txBody>
      </p:sp>
    </p:spTree>
    <p:extLst>
      <p:ext uri="{BB962C8B-B14F-4D97-AF65-F5344CB8AC3E}">
        <p14:creationId xmlns:p14="http://schemas.microsoft.com/office/powerpoint/2010/main" val="394649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E1D6-7947-444F-BD51-A24F2C001DBA}"/>
              </a:ext>
            </a:extLst>
          </p:cNvPr>
          <p:cNvSpPr>
            <a:spLocks noGrp="1"/>
          </p:cNvSpPr>
          <p:nvPr>
            <p:ph type="title"/>
          </p:nvPr>
        </p:nvSpPr>
        <p:spPr/>
        <p:txBody>
          <a:bodyPr/>
          <a:lstStyle/>
          <a:p>
            <a:r>
              <a:rPr lang="en-US" dirty="0"/>
              <a:t>Scenario activity</a:t>
            </a:r>
          </a:p>
        </p:txBody>
      </p:sp>
      <p:sp>
        <p:nvSpPr>
          <p:cNvPr id="3" name="Content Placeholder 2">
            <a:extLst>
              <a:ext uri="{FF2B5EF4-FFF2-40B4-BE49-F238E27FC236}">
                <a16:creationId xmlns:a16="http://schemas.microsoft.com/office/drawing/2014/main" id="{0C76FE4D-5DA6-F54D-B2B2-11BAB28B79F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6301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E1A81-783F-48EF-BCEB-0DCE12F6ED9C}"/>
              </a:ext>
            </a:extLst>
          </p:cNvPr>
          <p:cNvSpPr>
            <a:spLocks noGrp="1"/>
          </p:cNvSpPr>
          <p:nvPr>
            <p:ph type="title"/>
          </p:nvPr>
        </p:nvSpPr>
        <p:spPr/>
        <p:txBody>
          <a:bodyPr/>
          <a:lstStyle/>
          <a:p>
            <a:r>
              <a:rPr lang="en-US" dirty="0"/>
              <a:t>Data fields to include in snapshot</a:t>
            </a:r>
          </a:p>
        </p:txBody>
      </p:sp>
      <p:sp>
        <p:nvSpPr>
          <p:cNvPr id="3" name="Content Placeholder 2">
            <a:extLst>
              <a:ext uri="{FF2B5EF4-FFF2-40B4-BE49-F238E27FC236}">
                <a16:creationId xmlns:a16="http://schemas.microsoft.com/office/drawing/2014/main" id="{2B2C0161-14B0-4C1C-8842-43F70D89A2B7}"/>
              </a:ext>
            </a:extLst>
          </p:cNvPr>
          <p:cNvSpPr>
            <a:spLocks noGrp="1"/>
          </p:cNvSpPr>
          <p:nvPr>
            <p:ph idx="1"/>
          </p:nvPr>
        </p:nvSpPr>
        <p:spPr/>
        <p:txBody>
          <a:bodyPr/>
          <a:lstStyle/>
          <a:p>
            <a:r>
              <a:rPr lang="en-US" dirty="0"/>
              <a:t>Who the employee is (ID# and demographics)</a:t>
            </a:r>
          </a:p>
          <a:p>
            <a:r>
              <a:rPr lang="en-US" dirty="0"/>
              <a:t>What the employee’s job is (job, grade, EEO-1 category)</a:t>
            </a:r>
          </a:p>
          <a:p>
            <a:r>
              <a:rPr lang="en-US" dirty="0"/>
              <a:t>Where the employee sits (department, location)</a:t>
            </a:r>
          </a:p>
          <a:p>
            <a:r>
              <a:rPr lang="en-US" dirty="0"/>
              <a:t>Who the employee reports to (supervisor)</a:t>
            </a:r>
          </a:p>
          <a:p>
            <a:r>
              <a:rPr lang="en-US" dirty="0"/>
              <a:t>Where the job fits in the organization</a:t>
            </a:r>
          </a:p>
          <a:p>
            <a:r>
              <a:rPr lang="en-US" dirty="0"/>
              <a:t>How the job is compensated </a:t>
            </a:r>
          </a:p>
          <a:p>
            <a:endParaRPr lang="en-US" dirty="0"/>
          </a:p>
          <a:p>
            <a:endParaRPr lang="en-US" dirty="0"/>
          </a:p>
          <a:p>
            <a:endParaRPr lang="en-US" dirty="0"/>
          </a:p>
        </p:txBody>
      </p:sp>
    </p:spTree>
    <p:extLst>
      <p:ext uri="{BB962C8B-B14F-4D97-AF65-F5344CB8AC3E}">
        <p14:creationId xmlns:p14="http://schemas.microsoft.com/office/powerpoint/2010/main" val="2975250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85DD-9851-48CE-8D4D-EA72AC4FFB1B}"/>
              </a:ext>
            </a:extLst>
          </p:cNvPr>
          <p:cNvSpPr>
            <a:spLocks noGrp="1"/>
          </p:cNvSpPr>
          <p:nvPr>
            <p:ph type="title"/>
          </p:nvPr>
        </p:nvSpPr>
        <p:spPr/>
        <p:txBody>
          <a:bodyPr/>
          <a:lstStyle/>
          <a:p>
            <a:r>
              <a:rPr lang="en-US" dirty="0"/>
              <a:t>Data for Employment Transaction Reports</a:t>
            </a:r>
          </a:p>
        </p:txBody>
      </p:sp>
      <p:sp>
        <p:nvSpPr>
          <p:cNvPr id="3" name="Content Placeholder 2">
            <a:extLst>
              <a:ext uri="{FF2B5EF4-FFF2-40B4-BE49-F238E27FC236}">
                <a16:creationId xmlns:a16="http://schemas.microsoft.com/office/drawing/2014/main" id="{6BC399A6-4629-44E6-BB4E-192079945773}"/>
              </a:ext>
            </a:extLst>
          </p:cNvPr>
          <p:cNvSpPr>
            <a:spLocks noGrp="1"/>
          </p:cNvSpPr>
          <p:nvPr>
            <p:ph idx="1"/>
          </p:nvPr>
        </p:nvSpPr>
        <p:spPr/>
        <p:txBody>
          <a:bodyPr/>
          <a:lstStyle/>
          <a:p>
            <a:r>
              <a:rPr lang="en-US" dirty="0"/>
              <a:t>Focuses on things that happened during the previous AAP period</a:t>
            </a:r>
          </a:p>
          <a:p>
            <a:endParaRPr lang="en-US" dirty="0"/>
          </a:p>
          <a:p>
            <a:pPr marL="0" indent="0">
              <a:buNone/>
            </a:pPr>
            <a:endParaRPr lang="en-US" dirty="0"/>
          </a:p>
          <a:p>
            <a:r>
              <a:rPr lang="en-US" dirty="0"/>
              <a:t>Not limited to the snapshot population</a:t>
            </a:r>
          </a:p>
          <a:p>
            <a:r>
              <a:rPr lang="en-US" dirty="0"/>
              <a:t>Primarily pulled by </a:t>
            </a:r>
            <a:r>
              <a:rPr lang="en-US" b="1" dirty="0"/>
              <a:t>date</a:t>
            </a:r>
            <a:r>
              <a:rPr lang="en-US" dirty="0"/>
              <a:t> </a:t>
            </a:r>
          </a:p>
          <a:p>
            <a:pPr lvl="1"/>
            <a:r>
              <a:rPr lang="en-US" dirty="0"/>
              <a:t>Examples: offer date, transaction date, effective date</a:t>
            </a:r>
          </a:p>
          <a:p>
            <a:endParaRPr lang="en-US" dirty="0"/>
          </a:p>
        </p:txBody>
      </p:sp>
      <p:sp>
        <p:nvSpPr>
          <p:cNvPr id="4" name="TextBox 3">
            <a:extLst>
              <a:ext uri="{FF2B5EF4-FFF2-40B4-BE49-F238E27FC236}">
                <a16:creationId xmlns:a16="http://schemas.microsoft.com/office/drawing/2014/main" id="{D65F6C07-01B9-430B-9A04-4E72BB9C3567}"/>
              </a:ext>
            </a:extLst>
          </p:cNvPr>
          <p:cNvSpPr txBox="1"/>
          <p:nvPr/>
        </p:nvSpPr>
        <p:spPr>
          <a:xfrm>
            <a:off x="1403132" y="2450394"/>
            <a:ext cx="2207172" cy="523220"/>
          </a:xfrm>
          <a:prstGeom prst="rect">
            <a:avLst/>
          </a:prstGeom>
          <a:noFill/>
        </p:spPr>
        <p:txBody>
          <a:bodyPr wrap="square" rtlCol="0">
            <a:spAutoFit/>
          </a:bodyPr>
          <a:lstStyle/>
          <a:p>
            <a:pPr algn="ctr"/>
            <a:r>
              <a:rPr lang="en-US" sz="2800" dirty="0">
                <a:solidFill>
                  <a:srgbClr val="00B0F0"/>
                </a:solidFill>
              </a:rPr>
              <a:t>Applicants</a:t>
            </a:r>
          </a:p>
        </p:txBody>
      </p:sp>
      <p:sp>
        <p:nvSpPr>
          <p:cNvPr id="5" name="TextBox 4">
            <a:extLst>
              <a:ext uri="{FF2B5EF4-FFF2-40B4-BE49-F238E27FC236}">
                <a16:creationId xmlns:a16="http://schemas.microsoft.com/office/drawing/2014/main" id="{D39974FC-C9B7-45CC-A465-BA63EFF85F08}"/>
              </a:ext>
            </a:extLst>
          </p:cNvPr>
          <p:cNvSpPr txBox="1"/>
          <p:nvPr/>
        </p:nvSpPr>
        <p:spPr>
          <a:xfrm>
            <a:off x="3342290" y="2846941"/>
            <a:ext cx="2207172" cy="523220"/>
          </a:xfrm>
          <a:prstGeom prst="rect">
            <a:avLst/>
          </a:prstGeom>
          <a:noFill/>
        </p:spPr>
        <p:txBody>
          <a:bodyPr wrap="square" rtlCol="0">
            <a:spAutoFit/>
          </a:bodyPr>
          <a:lstStyle/>
          <a:p>
            <a:pPr algn="ctr"/>
            <a:r>
              <a:rPr lang="en-US" sz="2800" dirty="0">
                <a:solidFill>
                  <a:schemeClr val="accent2">
                    <a:lumMod val="75000"/>
                  </a:schemeClr>
                </a:solidFill>
              </a:rPr>
              <a:t>Hires</a:t>
            </a:r>
          </a:p>
        </p:txBody>
      </p:sp>
      <p:sp>
        <p:nvSpPr>
          <p:cNvPr id="6" name="TextBox 5">
            <a:extLst>
              <a:ext uri="{FF2B5EF4-FFF2-40B4-BE49-F238E27FC236}">
                <a16:creationId xmlns:a16="http://schemas.microsoft.com/office/drawing/2014/main" id="{E526C49D-134B-4CD2-8756-694DB95AE976}"/>
              </a:ext>
            </a:extLst>
          </p:cNvPr>
          <p:cNvSpPr txBox="1"/>
          <p:nvPr/>
        </p:nvSpPr>
        <p:spPr>
          <a:xfrm>
            <a:off x="5549462" y="2415085"/>
            <a:ext cx="2207172" cy="523220"/>
          </a:xfrm>
          <a:prstGeom prst="rect">
            <a:avLst/>
          </a:prstGeom>
          <a:noFill/>
        </p:spPr>
        <p:txBody>
          <a:bodyPr wrap="square" rtlCol="0">
            <a:spAutoFit/>
          </a:bodyPr>
          <a:lstStyle/>
          <a:p>
            <a:pPr algn="ctr"/>
            <a:r>
              <a:rPr lang="en-US" sz="2800" dirty="0">
                <a:solidFill>
                  <a:srgbClr val="7030A0"/>
                </a:solidFill>
              </a:rPr>
              <a:t>Promotions</a:t>
            </a:r>
          </a:p>
        </p:txBody>
      </p:sp>
      <p:sp>
        <p:nvSpPr>
          <p:cNvPr id="7" name="TextBox 6">
            <a:extLst>
              <a:ext uri="{FF2B5EF4-FFF2-40B4-BE49-F238E27FC236}">
                <a16:creationId xmlns:a16="http://schemas.microsoft.com/office/drawing/2014/main" id="{984E35E2-E0D8-4A6B-8554-DF441D06DC76}"/>
              </a:ext>
            </a:extLst>
          </p:cNvPr>
          <p:cNvSpPr txBox="1"/>
          <p:nvPr/>
        </p:nvSpPr>
        <p:spPr>
          <a:xfrm>
            <a:off x="7756634" y="2846941"/>
            <a:ext cx="2207172" cy="523220"/>
          </a:xfrm>
          <a:prstGeom prst="rect">
            <a:avLst/>
          </a:prstGeom>
          <a:noFill/>
        </p:spPr>
        <p:txBody>
          <a:bodyPr wrap="square" rtlCol="0">
            <a:spAutoFit/>
          </a:bodyPr>
          <a:lstStyle/>
          <a:p>
            <a:pPr algn="ctr"/>
            <a:r>
              <a:rPr lang="en-US" sz="2800" dirty="0">
                <a:solidFill>
                  <a:schemeClr val="accent6">
                    <a:lumMod val="75000"/>
                  </a:schemeClr>
                </a:solidFill>
              </a:rPr>
              <a:t>Terminations</a:t>
            </a:r>
          </a:p>
        </p:txBody>
      </p:sp>
    </p:spTree>
    <p:custDataLst>
      <p:tags r:id="rId1"/>
    </p:custDataLst>
    <p:extLst>
      <p:ext uri="{BB962C8B-B14F-4D97-AF65-F5344CB8AC3E}">
        <p14:creationId xmlns:p14="http://schemas.microsoft.com/office/powerpoint/2010/main" val="2160140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B513-BBFD-4452-BFF2-9C9B7A894489}"/>
              </a:ext>
            </a:extLst>
          </p:cNvPr>
          <p:cNvSpPr>
            <a:spLocks noGrp="1"/>
          </p:cNvSpPr>
          <p:nvPr>
            <p:ph type="title"/>
          </p:nvPr>
        </p:nvSpPr>
        <p:spPr/>
        <p:txBody>
          <a:bodyPr/>
          <a:lstStyle/>
          <a:p>
            <a:r>
              <a:rPr lang="en-US" dirty="0"/>
              <a:t>Transaction data</a:t>
            </a:r>
          </a:p>
        </p:txBody>
      </p:sp>
      <p:sp>
        <p:nvSpPr>
          <p:cNvPr id="3" name="Content Placeholder 2">
            <a:extLst>
              <a:ext uri="{FF2B5EF4-FFF2-40B4-BE49-F238E27FC236}">
                <a16:creationId xmlns:a16="http://schemas.microsoft.com/office/drawing/2014/main" id="{9BD3C9DF-0960-4506-944E-D117FB926FBE}"/>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2495605B-F5BF-4B0C-8FE0-DD77BA86D925}"/>
              </a:ext>
            </a:extLst>
          </p:cNvPr>
          <p:cNvSpPr/>
          <p:nvPr/>
        </p:nvSpPr>
        <p:spPr>
          <a:xfrm>
            <a:off x="838200" y="1825626"/>
            <a:ext cx="10515600" cy="898914"/>
          </a:xfrm>
          <a:prstGeom prst="rect">
            <a:avLst/>
          </a:prstGeom>
          <a:solidFill>
            <a:srgbClr val="92D050"/>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888157-047F-49DA-9264-F28F0917BA4A}"/>
              </a:ext>
            </a:extLst>
          </p:cNvPr>
          <p:cNvSpPr/>
          <p:nvPr/>
        </p:nvSpPr>
        <p:spPr>
          <a:xfrm>
            <a:off x="838200" y="2808450"/>
            <a:ext cx="10515600" cy="898914"/>
          </a:xfrm>
          <a:prstGeom prst="rect">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1541B2-EA13-4A1C-AB56-63465EE7FFC4}"/>
              </a:ext>
            </a:extLst>
          </p:cNvPr>
          <p:cNvSpPr/>
          <p:nvPr/>
        </p:nvSpPr>
        <p:spPr>
          <a:xfrm>
            <a:off x="838200" y="3791274"/>
            <a:ext cx="10515600" cy="898914"/>
          </a:xfrm>
          <a:prstGeom prst="rect">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1FDF26-EA09-4917-B840-F452C79DA1B4}"/>
              </a:ext>
            </a:extLst>
          </p:cNvPr>
          <p:cNvSpPr/>
          <p:nvPr/>
        </p:nvSpPr>
        <p:spPr>
          <a:xfrm>
            <a:off x="838200" y="4774098"/>
            <a:ext cx="10515600" cy="898914"/>
          </a:xfrm>
          <a:prstGeom prst="rect">
            <a:avLst/>
          </a:prstGeom>
          <a:solidFill>
            <a:srgbClr val="00B0F0"/>
          </a:solidFill>
          <a:ln>
            <a:solidFill>
              <a:srgbClr val="009AD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5224C5-3273-4637-AE4B-81AFC4DDC6B8}"/>
              </a:ext>
            </a:extLst>
          </p:cNvPr>
          <p:cNvSpPr txBox="1"/>
          <p:nvPr/>
        </p:nvSpPr>
        <p:spPr>
          <a:xfrm>
            <a:off x="1017037" y="1951917"/>
            <a:ext cx="2332653" cy="646331"/>
          </a:xfrm>
          <a:prstGeom prst="rect">
            <a:avLst/>
          </a:prstGeom>
          <a:noFill/>
        </p:spPr>
        <p:txBody>
          <a:bodyPr wrap="square" rtlCol="0">
            <a:spAutoFit/>
          </a:bodyPr>
          <a:lstStyle/>
          <a:p>
            <a:r>
              <a:rPr lang="en-US" sz="3600" b="1" dirty="0">
                <a:solidFill>
                  <a:schemeClr val="bg1"/>
                </a:solidFill>
              </a:rPr>
              <a:t>Applicants</a:t>
            </a:r>
          </a:p>
        </p:txBody>
      </p:sp>
      <p:sp>
        <p:nvSpPr>
          <p:cNvPr id="9" name="TextBox 8">
            <a:extLst>
              <a:ext uri="{FF2B5EF4-FFF2-40B4-BE49-F238E27FC236}">
                <a16:creationId xmlns:a16="http://schemas.microsoft.com/office/drawing/2014/main" id="{3F36C4FF-F814-4269-8389-F522457AD4FF}"/>
              </a:ext>
            </a:extLst>
          </p:cNvPr>
          <p:cNvSpPr txBox="1"/>
          <p:nvPr/>
        </p:nvSpPr>
        <p:spPr>
          <a:xfrm>
            <a:off x="4282751" y="1960592"/>
            <a:ext cx="7071049" cy="646331"/>
          </a:xfrm>
          <a:prstGeom prst="rect">
            <a:avLst/>
          </a:prstGeom>
          <a:noFill/>
        </p:spPr>
        <p:txBody>
          <a:bodyPr wrap="square" rtlCol="0">
            <a:spAutoFit/>
          </a:bodyPr>
          <a:lstStyle/>
          <a:p>
            <a:r>
              <a:rPr lang="en-US" dirty="0"/>
              <a:t>Extract data such as jobs an individual applied for, when they applied, and jobs the individual was considered for (disposition codes will be helpful)</a:t>
            </a:r>
          </a:p>
        </p:txBody>
      </p:sp>
      <p:sp>
        <p:nvSpPr>
          <p:cNvPr id="10" name="TextBox 9">
            <a:extLst>
              <a:ext uri="{FF2B5EF4-FFF2-40B4-BE49-F238E27FC236}">
                <a16:creationId xmlns:a16="http://schemas.microsoft.com/office/drawing/2014/main" id="{8D982678-3FCF-41AF-9F47-B56FE98E6C4C}"/>
              </a:ext>
            </a:extLst>
          </p:cNvPr>
          <p:cNvSpPr txBox="1"/>
          <p:nvPr/>
        </p:nvSpPr>
        <p:spPr>
          <a:xfrm>
            <a:off x="1017037" y="2895949"/>
            <a:ext cx="2332653" cy="646331"/>
          </a:xfrm>
          <a:prstGeom prst="rect">
            <a:avLst/>
          </a:prstGeom>
          <a:noFill/>
        </p:spPr>
        <p:txBody>
          <a:bodyPr wrap="square" rtlCol="0">
            <a:spAutoFit/>
          </a:bodyPr>
          <a:lstStyle/>
          <a:p>
            <a:r>
              <a:rPr lang="en-US" sz="3600" b="1" dirty="0">
                <a:solidFill>
                  <a:schemeClr val="bg1"/>
                </a:solidFill>
              </a:rPr>
              <a:t>Hires</a:t>
            </a:r>
          </a:p>
        </p:txBody>
      </p:sp>
      <p:sp>
        <p:nvSpPr>
          <p:cNvPr id="11" name="TextBox 10">
            <a:extLst>
              <a:ext uri="{FF2B5EF4-FFF2-40B4-BE49-F238E27FC236}">
                <a16:creationId xmlns:a16="http://schemas.microsoft.com/office/drawing/2014/main" id="{568B33E8-D626-46B2-B571-6587065EA5A0}"/>
              </a:ext>
            </a:extLst>
          </p:cNvPr>
          <p:cNvSpPr txBox="1"/>
          <p:nvPr/>
        </p:nvSpPr>
        <p:spPr>
          <a:xfrm>
            <a:off x="4282751" y="2904624"/>
            <a:ext cx="7071049" cy="646331"/>
          </a:xfrm>
          <a:prstGeom prst="rect">
            <a:avLst/>
          </a:prstGeom>
          <a:noFill/>
        </p:spPr>
        <p:txBody>
          <a:bodyPr wrap="square" rtlCol="0">
            <a:spAutoFit/>
          </a:bodyPr>
          <a:lstStyle/>
          <a:p>
            <a:r>
              <a:rPr lang="en-US" dirty="0"/>
              <a:t>Extract data such as requisition the individual was hired from &amp; the hire and start date</a:t>
            </a:r>
          </a:p>
        </p:txBody>
      </p:sp>
      <p:sp>
        <p:nvSpPr>
          <p:cNvPr id="12" name="TextBox 11">
            <a:extLst>
              <a:ext uri="{FF2B5EF4-FFF2-40B4-BE49-F238E27FC236}">
                <a16:creationId xmlns:a16="http://schemas.microsoft.com/office/drawing/2014/main" id="{2EB3F2F6-53B5-4E5A-BEBF-4E9A8D0BB43D}"/>
              </a:ext>
            </a:extLst>
          </p:cNvPr>
          <p:cNvSpPr txBox="1"/>
          <p:nvPr/>
        </p:nvSpPr>
        <p:spPr>
          <a:xfrm>
            <a:off x="1017037" y="3900326"/>
            <a:ext cx="2668555" cy="646331"/>
          </a:xfrm>
          <a:prstGeom prst="rect">
            <a:avLst/>
          </a:prstGeom>
          <a:noFill/>
        </p:spPr>
        <p:txBody>
          <a:bodyPr wrap="square" rtlCol="0">
            <a:spAutoFit/>
          </a:bodyPr>
          <a:lstStyle/>
          <a:p>
            <a:r>
              <a:rPr lang="en-US" sz="3600" b="1" dirty="0">
                <a:solidFill>
                  <a:schemeClr val="bg1"/>
                </a:solidFill>
              </a:rPr>
              <a:t>Promotions</a:t>
            </a:r>
          </a:p>
        </p:txBody>
      </p:sp>
      <p:sp>
        <p:nvSpPr>
          <p:cNvPr id="13" name="TextBox 12">
            <a:extLst>
              <a:ext uri="{FF2B5EF4-FFF2-40B4-BE49-F238E27FC236}">
                <a16:creationId xmlns:a16="http://schemas.microsoft.com/office/drawing/2014/main" id="{2C46C961-1994-4548-83D8-2C9D7C2D05C7}"/>
              </a:ext>
            </a:extLst>
          </p:cNvPr>
          <p:cNvSpPr txBox="1"/>
          <p:nvPr/>
        </p:nvSpPr>
        <p:spPr>
          <a:xfrm>
            <a:off x="4282751" y="3909001"/>
            <a:ext cx="7071049" cy="646331"/>
          </a:xfrm>
          <a:prstGeom prst="rect">
            <a:avLst/>
          </a:prstGeom>
          <a:noFill/>
        </p:spPr>
        <p:txBody>
          <a:bodyPr wrap="square" rtlCol="0">
            <a:spAutoFit/>
          </a:bodyPr>
          <a:lstStyle/>
          <a:p>
            <a:r>
              <a:rPr lang="en-US" dirty="0"/>
              <a:t>Similar to hire data, extract data such as the position being promoted to, effective date of promotion and, new location if there was a change</a:t>
            </a:r>
          </a:p>
        </p:txBody>
      </p:sp>
      <p:sp>
        <p:nvSpPr>
          <p:cNvPr id="14" name="TextBox 13">
            <a:extLst>
              <a:ext uri="{FF2B5EF4-FFF2-40B4-BE49-F238E27FC236}">
                <a16:creationId xmlns:a16="http://schemas.microsoft.com/office/drawing/2014/main" id="{8FDEE5EA-0D4D-439C-B9CF-176AC85676E3}"/>
              </a:ext>
            </a:extLst>
          </p:cNvPr>
          <p:cNvSpPr txBox="1"/>
          <p:nvPr/>
        </p:nvSpPr>
        <p:spPr>
          <a:xfrm>
            <a:off x="1017037" y="4882563"/>
            <a:ext cx="2752530" cy="646331"/>
          </a:xfrm>
          <a:prstGeom prst="rect">
            <a:avLst/>
          </a:prstGeom>
          <a:noFill/>
        </p:spPr>
        <p:txBody>
          <a:bodyPr wrap="square" rtlCol="0">
            <a:spAutoFit/>
          </a:bodyPr>
          <a:lstStyle/>
          <a:p>
            <a:r>
              <a:rPr lang="en-US" sz="3600" b="1" dirty="0">
                <a:solidFill>
                  <a:schemeClr val="bg1"/>
                </a:solidFill>
              </a:rPr>
              <a:t>Terminations</a:t>
            </a:r>
          </a:p>
        </p:txBody>
      </p:sp>
      <p:sp>
        <p:nvSpPr>
          <p:cNvPr id="15" name="TextBox 14">
            <a:extLst>
              <a:ext uri="{FF2B5EF4-FFF2-40B4-BE49-F238E27FC236}">
                <a16:creationId xmlns:a16="http://schemas.microsoft.com/office/drawing/2014/main" id="{6EC0AE68-30DD-41E2-9AAF-01A4A2E6C541}"/>
              </a:ext>
            </a:extLst>
          </p:cNvPr>
          <p:cNvSpPr txBox="1"/>
          <p:nvPr/>
        </p:nvSpPr>
        <p:spPr>
          <a:xfrm>
            <a:off x="4282751" y="4891238"/>
            <a:ext cx="7071049" cy="646331"/>
          </a:xfrm>
          <a:prstGeom prst="rect">
            <a:avLst/>
          </a:prstGeom>
          <a:noFill/>
        </p:spPr>
        <p:txBody>
          <a:bodyPr wrap="square" rtlCol="0">
            <a:spAutoFit/>
          </a:bodyPr>
          <a:lstStyle/>
          <a:p>
            <a:r>
              <a:rPr lang="en-US" dirty="0"/>
              <a:t>Extract data such as reason for termination (including if voluntary or involuntary) and date of termination</a:t>
            </a:r>
          </a:p>
        </p:txBody>
      </p:sp>
    </p:spTree>
    <p:extLst>
      <p:ext uri="{BB962C8B-B14F-4D97-AF65-F5344CB8AC3E}">
        <p14:creationId xmlns:p14="http://schemas.microsoft.com/office/powerpoint/2010/main" val="2854864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E4DE-60FB-449F-978B-900C004FF496}"/>
              </a:ext>
            </a:extLst>
          </p:cNvPr>
          <p:cNvSpPr>
            <a:spLocks noGrp="1"/>
          </p:cNvSpPr>
          <p:nvPr>
            <p:ph type="title"/>
          </p:nvPr>
        </p:nvSpPr>
        <p:spPr/>
        <p:txBody>
          <a:bodyPr/>
          <a:lstStyle/>
          <a:p>
            <a:r>
              <a:rPr lang="en-US" dirty="0"/>
              <a:t>Who to partner with to pull snapshot</a:t>
            </a:r>
          </a:p>
        </p:txBody>
      </p:sp>
      <p:sp>
        <p:nvSpPr>
          <p:cNvPr id="3" name="Content Placeholder 2">
            <a:extLst>
              <a:ext uri="{FF2B5EF4-FFF2-40B4-BE49-F238E27FC236}">
                <a16:creationId xmlns:a16="http://schemas.microsoft.com/office/drawing/2014/main" id="{0B67ABF0-494F-42CA-BE37-DB8FAC941A14}"/>
              </a:ext>
            </a:extLst>
          </p:cNvPr>
          <p:cNvSpPr>
            <a:spLocks noGrp="1"/>
          </p:cNvSpPr>
          <p:nvPr>
            <p:ph idx="1"/>
          </p:nvPr>
        </p:nvSpPr>
        <p:spPr/>
        <p:txBody>
          <a:bodyPr/>
          <a:lstStyle/>
          <a:p>
            <a:r>
              <a:rPr lang="en-US" dirty="0"/>
              <a:t>Resources</a:t>
            </a:r>
          </a:p>
          <a:p>
            <a:r>
              <a:rPr lang="en-US" dirty="0"/>
              <a:t>Partner with</a:t>
            </a:r>
          </a:p>
        </p:txBody>
      </p:sp>
    </p:spTree>
    <p:extLst>
      <p:ext uri="{BB962C8B-B14F-4D97-AF65-F5344CB8AC3E}">
        <p14:creationId xmlns:p14="http://schemas.microsoft.com/office/powerpoint/2010/main" val="1625341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E1D6-7947-444F-BD51-A24F2C001DBA}"/>
              </a:ext>
            </a:extLst>
          </p:cNvPr>
          <p:cNvSpPr>
            <a:spLocks noGrp="1"/>
          </p:cNvSpPr>
          <p:nvPr>
            <p:ph type="title"/>
          </p:nvPr>
        </p:nvSpPr>
        <p:spPr/>
        <p:txBody>
          <a:bodyPr/>
          <a:lstStyle/>
          <a:p>
            <a:r>
              <a:rPr lang="en-US" dirty="0"/>
              <a:t>Identifying data fields</a:t>
            </a:r>
          </a:p>
        </p:txBody>
      </p:sp>
      <p:sp>
        <p:nvSpPr>
          <p:cNvPr id="3" name="Content Placeholder 2">
            <a:extLst>
              <a:ext uri="{FF2B5EF4-FFF2-40B4-BE49-F238E27FC236}">
                <a16:creationId xmlns:a16="http://schemas.microsoft.com/office/drawing/2014/main" id="{0C76FE4D-5DA6-F54D-B2B2-11BAB28B79F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47398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8D33-F409-4845-ACB0-F925BF580814}"/>
              </a:ext>
            </a:extLst>
          </p:cNvPr>
          <p:cNvSpPr>
            <a:spLocks noGrp="1"/>
          </p:cNvSpPr>
          <p:nvPr>
            <p:ph type="title"/>
          </p:nvPr>
        </p:nvSpPr>
        <p:spPr/>
        <p:txBody>
          <a:bodyPr/>
          <a:lstStyle/>
          <a:p>
            <a:r>
              <a:rPr lang="en-US" dirty="0"/>
              <a:t>Why such a big focus on data?</a:t>
            </a:r>
          </a:p>
        </p:txBody>
      </p:sp>
      <p:sp>
        <p:nvSpPr>
          <p:cNvPr id="3" name="Content Placeholder 2">
            <a:extLst>
              <a:ext uri="{FF2B5EF4-FFF2-40B4-BE49-F238E27FC236}">
                <a16:creationId xmlns:a16="http://schemas.microsoft.com/office/drawing/2014/main" id="{5CACE94F-4447-433F-A90B-4E38DEA64FDE}"/>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D9560E25-87A0-4DAF-A249-2A166369A7C4}"/>
              </a:ext>
            </a:extLst>
          </p:cNvPr>
          <p:cNvSpPr>
            <a:spLocks noGrp="1"/>
          </p:cNvSpPr>
          <p:nvPr>
            <p:ph idx="13"/>
          </p:nvPr>
        </p:nvSpPr>
        <p:spPr>
          <a:xfrm>
            <a:off x="5377913" y="1825625"/>
            <a:ext cx="4894220" cy="4351338"/>
          </a:xfrm>
        </p:spPr>
        <p:txBody>
          <a:bodyPr>
            <a:normAutofit/>
          </a:bodyPr>
          <a:lstStyle/>
          <a:p>
            <a:r>
              <a:rPr lang="en-US" dirty="0"/>
              <a:t>Data helps us meet our obligations</a:t>
            </a:r>
          </a:p>
          <a:p>
            <a:pPr lvl="1"/>
            <a:r>
              <a:rPr lang="en-US" dirty="0"/>
              <a:t>Not to discriminate</a:t>
            </a:r>
          </a:p>
          <a:p>
            <a:pPr lvl="1"/>
            <a:r>
              <a:rPr lang="en-US" dirty="0"/>
              <a:t>Engage in affirmative action</a:t>
            </a:r>
          </a:p>
          <a:p>
            <a:r>
              <a:rPr lang="en-US" dirty="0"/>
              <a:t>Snapshot allows you to</a:t>
            </a:r>
          </a:p>
          <a:p>
            <a:pPr lvl="1"/>
            <a:r>
              <a:rPr lang="en-US" dirty="0"/>
              <a:t>Look back &amp; determine if there are barriers</a:t>
            </a:r>
          </a:p>
          <a:p>
            <a:pPr lvl="1"/>
            <a:r>
              <a:rPr lang="en-US" dirty="0"/>
              <a:t>Look forward &amp;                  identify opportunities</a:t>
            </a:r>
          </a:p>
        </p:txBody>
      </p:sp>
      <p:pic>
        <p:nvPicPr>
          <p:cNvPr id="7" name="Picture 6">
            <a:extLst>
              <a:ext uri="{FF2B5EF4-FFF2-40B4-BE49-F238E27FC236}">
                <a16:creationId xmlns:a16="http://schemas.microsoft.com/office/drawing/2014/main" id="{7264F2B8-00A9-4BE7-89F3-41DE3C2C2501}"/>
              </a:ext>
            </a:extLst>
          </p:cNvPr>
          <p:cNvPicPr>
            <a:picLocks noChangeAspect="1"/>
          </p:cNvPicPr>
          <p:nvPr/>
        </p:nvPicPr>
        <p:blipFill rotWithShape="1">
          <a:blip r:embed="rId4"/>
          <a:srcRect l="2079" t="12678" r="32626" b="5911"/>
          <a:stretch/>
        </p:blipFill>
        <p:spPr>
          <a:xfrm>
            <a:off x="809173" y="1825625"/>
            <a:ext cx="4279389" cy="400173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1589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AEAE-1A4A-4071-B84E-75622D24D564}"/>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A37C4FF9-1F8A-43A5-A8D5-0A0613744F36}"/>
              </a:ext>
            </a:extLst>
          </p:cNvPr>
          <p:cNvSpPr>
            <a:spLocks noGrp="1"/>
          </p:cNvSpPr>
          <p:nvPr>
            <p:ph idx="1"/>
          </p:nvPr>
        </p:nvSpPr>
        <p:spPr/>
        <p:txBody>
          <a:bodyPr>
            <a:normAutofit/>
          </a:bodyPr>
          <a:lstStyle/>
          <a:p>
            <a:r>
              <a:rPr lang="en-US" sz="3000" dirty="0"/>
              <a:t>Cycles are 12-months long &amp; are set by contractors</a:t>
            </a:r>
          </a:p>
          <a:p>
            <a:pPr lvl="1"/>
            <a:r>
              <a:rPr lang="en-US" sz="2600" dirty="0"/>
              <a:t>Each establishment/location can have its own cycle</a:t>
            </a:r>
          </a:p>
          <a:p>
            <a:pPr lvl="1"/>
            <a:r>
              <a:rPr lang="en-US" sz="2600" dirty="0"/>
              <a:t>Cycles can be reset </a:t>
            </a:r>
          </a:p>
        </p:txBody>
      </p:sp>
    </p:spTree>
    <p:extLst>
      <p:ext uri="{BB962C8B-B14F-4D97-AF65-F5344CB8AC3E}">
        <p14:creationId xmlns:p14="http://schemas.microsoft.com/office/powerpoint/2010/main" val="151198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9BE2-3311-FF46-86C0-8AD72726E798}"/>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2A9A98E2-65AA-4E4D-8AFA-4C79C39351A0}"/>
              </a:ext>
            </a:extLst>
          </p:cNvPr>
          <p:cNvSpPr>
            <a:spLocks noGrp="1"/>
          </p:cNvSpPr>
          <p:nvPr>
            <p:ph idx="1"/>
          </p:nvPr>
        </p:nvSpPr>
        <p:spPr/>
        <p:txBody>
          <a:bodyPr/>
          <a:lstStyle/>
          <a:p>
            <a:pPr marL="0" indent="0">
              <a:buNone/>
            </a:pPr>
            <a:r>
              <a:rPr lang="en-US" sz="3200" b="1" dirty="0"/>
              <a:t>At the end of this session, you’ll be able to:</a:t>
            </a:r>
          </a:p>
          <a:p>
            <a:r>
              <a:rPr lang="en-US" sz="2800" dirty="0"/>
              <a:t>Take steps to determine your establishments’ AAP cycle</a:t>
            </a:r>
          </a:p>
          <a:p>
            <a:r>
              <a:rPr lang="en-US" sz="2800" dirty="0"/>
              <a:t>Identify when and how to pull data for the current AAP cycle’s “snapshot</a:t>
            </a:r>
          </a:p>
          <a:p>
            <a:endParaRPr lang="en-US" sz="2800" dirty="0"/>
          </a:p>
        </p:txBody>
      </p:sp>
    </p:spTree>
    <p:extLst>
      <p:ext uri="{BB962C8B-B14F-4D97-AF65-F5344CB8AC3E}">
        <p14:creationId xmlns:p14="http://schemas.microsoft.com/office/powerpoint/2010/main" val="2534513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AEAE-1A4A-4071-B84E-75622D24D564}"/>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A37C4FF9-1F8A-43A5-A8D5-0A0613744F36}"/>
              </a:ext>
            </a:extLst>
          </p:cNvPr>
          <p:cNvSpPr>
            <a:spLocks noGrp="1"/>
          </p:cNvSpPr>
          <p:nvPr>
            <p:ph idx="1"/>
          </p:nvPr>
        </p:nvSpPr>
        <p:spPr/>
        <p:txBody>
          <a:bodyPr>
            <a:normAutofit/>
          </a:bodyPr>
          <a:lstStyle/>
          <a:p>
            <a:r>
              <a:rPr lang="en-US" sz="3000" dirty="0">
                <a:solidFill>
                  <a:schemeClr val="bg1">
                    <a:lumMod val="85000"/>
                  </a:schemeClr>
                </a:solidFill>
              </a:rPr>
              <a:t>Cycles are 12-months long &amp; are set by contractors</a:t>
            </a:r>
          </a:p>
          <a:p>
            <a:r>
              <a:rPr lang="en-US" sz="3000" dirty="0"/>
              <a:t> Snapshot represents start of AAP cycle </a:t>
            </a:r>
          </a:p>
          <a:p>
            <a:pPr lvl="1"/>
            <a:r>
              <a:rPr lang="en-US" sz="2600" dirty="0"/>
              <a:t>Allows contractors to define the analysis population</a:t>
            </a:r>
          </a:p>
        </p:txBody>
      </p:sp>
    </p:spTree>
    <p:extLst>
      <p:ext uri="{BB962C8B-B14F-4D97-AF65-F5344CB8AC3E}">
        <p14:creationId xmlns:p14="http://schemas.microsoft.com/office/powerpoint/2010/main" val="1822598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E1D6-7947-444F-BD51-A24F2C001DBA}"/>
              </a:ext>
            </a:extLst>
          </p:cNvPr>
          <p:cNvSpPr>
            <a:spLocks noGrp="1"/>
          </p:cNvSpPr>
          <p:nvPr>
            <p:ph type="title"/>
          </p:nvPr>
        </p:nvSpPr>
        <p:spPr>
          <a:xfrm>
            <a:off x="1134877" y="3102490"/>
            <a:ext cx="9424639" cy="1325563"/>
          </a:xfrm>
        </p:spPr>
        <p:txBody>
          <a:bodyPr>
            <a:normAutofit/>
          </a:bodyPr>
          <a:lstStyle/>
          <a:p>
            <a:r>
              <a:rPr lang="en-US" sz="7200" dirty="0">
                <a:effectLst/>
              </a:rPr>
              <a:t>Questions?</a:t>
            </a:r>
          </a:p>
        </p:txBody>
      </p:sp>
      <p:grpSp>
        <p:nvGrpSpPr>
          <p:cNvPr id="7" name="Group 6">
            <a:extLst>
              <a:ext uri="{FF2B5EF4-FFF2-40B4-BE49-F238E27FC236}">
                <a16:creationId xmlns:a16="http://schemas.microsoft.com/office/drawing/2014/main" id="{4F27746C-C561-4944-8E3C-AFCC89B928E1}"/>
              </a:ext>
            </a:extLst>
          </p:cNvPr>
          <p:cNvGrpSpPr/>
          <p:nvPr/>
        </p:nvGrpSpPr>
        <p:grpSpPr>
          <a:xfrm rot="680299">
            <a:off x="3960878" y="195916"/>
            <a:ext cx="2915470" cy="2496006"/>
            <a:chOff x="6568440" y="929640"/>
            <a:chExt cx="2788920" cy="2301240"/>
          </a:xfrm>
          <a:effectLst>
            <a:outerShdw blurRad="50800" dist="38100" dir="2700000" algn="tl" rotWithShape="0">
              <a:prstClr val="black">
                <a:alpha val="40000"/>
              </a:prstClr>
            </a:outerShdw>
          </a:effectLst>
        </p:grpSpPr>
        <p:sp>
          <p:nvSpPr>
            <p:cNvPr id="8" name="Speech Bubble: Rectangle 7">
              <a:extLst>
                <a:ext uri="{FF2B5EF4-FFF2-40B4-BE49-F238E27FC236}">
                  <a16:creationId xmlns:a16="http://schemas.microsoft.com/office/drawing/2014/main" id="{5D50B4F6-7E75-411A-B125-692D29A1E5BC}"/>
                </a:ext>
              </a:extLst>
            </p:cNvPr>
            <p:cNvSpPr/>
            <p:nvPr/>
          </p:nvSpPr>
          <p:spPr>
            <a:xfrm>
              <a:off x="6675120" y="929640"/>
              <a:ext cx="2575560" cy="2301240"/>
            </a:xfrm>
            <a:prstGeom prst="wedgeRectCallout">
              <a:avLst>
                <a:gd name="adj1" fmla="val -32435"/>
                <a:gd name="adj2" fmla="val 64812"/>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D785BA8-7AD2-482C-86DD-CCA8D90E0B9F}"/>
                </a:ext>
              </a:extLst>
            </p:cNvPr>
            <p:cNvSpPr txBox="1"/>
            <p:nvPr/>
          </p:nvSpPr>
          <p:spPr>
            <a:xfrm>
              <a:off x="6568440" y="1071770"/>
              <a:ext cx="2788920" cy="2071451"/>
            </a:xfrm>
            <a:prstGeom prst="rect">
              <a:avLst/>
            </a:prstGeom>
            <a:noFill/>
          </p:spPr>
          <p:txBody>
            <a:bodyPr wrap="square" rtlCol="0">
              <a:spAutoFit/>
            </a:bodyPr>
            <a:lstStyle/>
            <a:p>
              <a:pPr algn="ctr"/>
              <a:r>
                <a:rPr lang="en-US" sz="14000" dirty="0">
                  <a:solidFill>
                    <a:srgbClr val="009ADE"/>
                  </a:solidFill>
                  <a:effectLst>
                    <a:outerShdw blurRad="38100" dist="38100" dir="2700000" algn="tl">
                      <a:srgbClr val="000000">
                        <a:alpha val="43137"/>
                      </a:srgbClr>
                    </a:outerShdw>
                  </a:effectLst>
                  <a:latin typeface="Arial Black" panose="020B0A04020102020204" pitchFamily="34" charset="0"/>
                </a:rPr>
                <a:t>A</a:t>
              </a:r>
            </a:p>
          </p:txBody>
        </p:sp>
      </p:grpSp>
      <p:grpSp>
        <p:nvGrpSpPr>
          <p:cNvPr id="10" name="Group 9">
            <a:extLst>
              <a:ext uri="{FF2B5EF4-FFF2-40B4-BE49-F238E27FC236}">
                <a16:creationId xmlns:a16="http://schemas.microsoft.com/office/drawing/2014/main" id="{12125FA3-7120-4D23-960A-7B17277F4F4D}"/>
              </a:ext>
            </a:extLst>
          </p:cNvPr>
          <p:cNvGrpSpPr/>
          <p:nvPr/>
        </p:nvGrpSpPr>
        <p:grpSpPr>
          <a:xfrm>
            <a:off x="5847197" y="1325807"/>
            <a:ext cx="3992880" cy="3642360"/>
            <a:chOff x="1478280" y="1607820"/>
            <a:chExt cx="3992880" cy="3642360"/>
          </a:xfrm>
        </p:grpSpPr>
        <p:sp>
          <p:nvSpPr>
            <p:cNvPr id="11" name="Speech Bubble: Oval 10">
              <a:extLst>
                <a:ext uri="{FF2B5EF4-FFF2-40B4-BE49-F238E27FC236}">
                  <a16:creationId xmlns:a16="http://schemas.microsoft.com/office/drawing/2014/main" id="{C790E60E-367A-4EE2-9406-73A3537866A3}"/>
                </a:ext>
              </a:extLst>
            </p:cNvPr>
            <p:cNvSpPr/>
            <p:nvPr/>
          </p:nvSpPr>
          <p:spPr>
            <a:xfrm>
              <a:off x="1478280" y="1607820"/>
              <a:ext cx="3992880" cy="3642360"/>
            </a:xfrm>
            <a:prstGeom prst="wedgeEllipseCallout">
              <a:avLst>
                <a:gd name="adj1" fmla="val 32984"/>
                <a:gd name="adj2" fmla="val 5538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46193F7-6615-4627-BCB5-013389DB14ED}"/>
                </a:ext>
              </a:extLst>
            </p:cNvPr>
            <p:cNvSpPr txBox="1"/>
            <p:nvPr/>
          </p:nvSpPr>
          <p:spPr>
            <a:xfrm>
              <a:off x="1798320" y="1844040"/>
              <a:ext cx="3337560" cy="3170099"/>
            </a:xfrm>
            <a:prstGeom prst="rect">
              <a:avLst/>
            </a:prstGeom>
            <a:noFill/>
          </p:spPr>
          <p:txBody>
            <a:bodyPr wrap="square" rtlCol="0">
              <a:spAutoFit/>
            </a:bodyPr>
            <a:lstStyle/>
            <a:p>
              <a:pPr algn="ctr"/>
              <a:r>
                <a:rPr lang="en-US" sz="20000" dirty="0">
                  <a:solidFill>
                    <a:srgbClr val="009ADE"/>
                  </a:solidFill>
                  <a:effectLst>
                    <a:outerShdw blurRad="38100" dist="38100" dir="2700000" algn="tl">
                      <a:srgbClr val="000000">
                        <a:alpha val="43137"/>
                      </a:srgbClr>
                    </a:outerShdw>
                  </a:effectLst>
                  <a:latin typeface="Arial Black" panose="020B0A04020102020204" pitchFamily="34" charset="0"/>
                </a:rPr>
                <a:t>Q</a:t>
              </a:r>
            </a:p>
          </p:txBody>
        </p:sp>
      </p:grpSp>
    </p:spTree>
    <p:extLst>
      <p:ext uri="{BB962C8B-B14F-4D97-AF65-F5344CB8AC3E}">
        <p14:creationId xmlns:p14="http://schemas.microsoft.com/office/powerpoint/2010/main" val="261507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BDA2-1E38-F748-8316-77764B8A72FE}"/>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098E69DA-6BC1-2843-A752-7B7680462AD8}"/>
              </a:ext>
            </a:extLst>
          </p:cNvPr>
          <p:cNvSpPr>
            <a:spLocks noGrp="1"/>
          </p:cNvSpPr>
          <p:nvPr>
            <p:ph idx="1"/>
          </p:nvPr>
        </p:nvSpPr>
        <p:spPr/>
        <p:txBody>
          <a:bodyPr>
            <a:normAutofit/>
          </a:bodyPr>
          <a:lstStyle/>
          <a:p>
            <a:r>
              <a:rPr lang="en-US" dirty="0"/>
              <a:t>Review Job Tools</a:t>
            </a:r>
          </a:p>
          <a:p>
            <a:pPr lvl="1"/>
            <a:r>
              <a:rPr lang="en-US" dirty="0"/>
              <a:t>Snapshot Overview</a:t>
            </a:r>
          </a:p>
          <a:p>
            <a:pPr lvl="1"/>
            <a:r>
              <a:rPr lang="en-US" dirty="0"/>
              <a:t>Snapshot Extraction Fields</a:t>
            </a:r>
          </a:p>
          <a:p>
            <a:r>
              <a:rPr lang="en-US" dirty="0"/>
              <a:t>Attend next session: Today at 2:30 PM ET</a:t>
            </a:r>
          </a:p>
        </p:txBody>
      </p:sp>
    </p:spTree>
    <p:extLst>
      <p:ext uri="{BB962C8B-B14F-4D97-AF65-F5344CB8AC3E}">
        <p14:creationId xmlns:p14="http://schemas.microsoft.com/office/powerpoint/2010/main" val="266263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15-E2F9-4942-B040-65F0ADC6B200}"/>
              </a:ext>
            </a:extLst>
          </p:cNvPr>
          <p:cNvSpPr>
            <a:spLocks noGrp="1"/>
          </p:cNvSpPr>
          <p:nvPr>
            <p:ph type="title"/>
          </p:nvPr>
        </p:nvSpPr>
        <p:spPr/>
        <p:txBody>
          <a:bodyPr/>
          <a:lstStyle/>
          <a:p>
            <a:r>
              <a:rPr lang="en-US" dirty="0"/>
              <a:t>AAP components</a:t>
            </a:r>
          </a:p>
        </p:txBody>
      </p:sp>
      <p:sp>
        <p:nvSpPr>
          <p:cNvPr id="3" name="Content Placeholder 2">
            <a:extLst>
              <a:ext uri="{FF2B5EF4-FFF2-40B4-BE49-F238E27FC236}">
                <a16:creationId xmlns:a16="http://schemas.microsoft.com/office/drawing/2014/main" id="{D0138D7B-56FE-4CF8-B350-078940B9BD48}"/>
              </a:ext>
            </a:extLst>
          </p:cNvPr>
          <p:cNvSpPr>
            <a:spLocks noGrp="1" noChangeAspect="1"/>
          </p:cNvSpPr>
          <p:nvPr>
            <p:ph idx="1"/>
          </p:nvPr>
        </p:nvSpPr>
        <p:spPr/>
        <p:txBody>
          <a:bodyPr/>
          <a:lstStyle/>
          <a:p>
            <a:pPr marL="0" indent="0">
              <a:buNone/>
            </a:pPr>
            <a:r>
              <a:rPr lang="en-US" dirty="0"/>
              <a:t>5 key components</a:t>
            </a:r>
          </a:p>
        </p:txBody>
      </p:sp>
      <p:grpSp>
        <p:nvGrpSpPr>
          <p:cNvPr id="25" name="Group 24">
            <a:extLst>
              <a:ext uri="{FF2B5EF4-FFF2-40B4-BE49-F238E27FC236}">
                <a16:creationId xmlns:a16="http://schemas.microsoft.com/office/drawing/2014/main" id="{B038E5BF-D950-4639-AB64-E16A1B8AD6FF}"/>
              </a:ext>
            </a:extLst>
          </p:cNvPr>
          <p:cNvGrpSpPr>
            <a:grpSpLocks noChangeAspect="1"/>
          </p:cNvGrpSpPr>
          <p:nvPr/>
        </p:nvGrpSpPr>
        <p:grpSpPr>
          <a:xfrm>
            <a:off x="2129242" y="1332461"/>
            <a:ext cx="8609639" cy="5160414"/>
            <a:chOff x="457200" y="1113978"/>
            <a:chExt cx="8439150" cy="5058228"/>
          </a:xfrm>
        </p:grpSpPr>
        <p:sp>
          <p:nvSpPr>
            <p:cNvPr id="4" name="Rectangle 3">
              <a:extLst>
                <a:ext uri="{FF2B5EF4-FFF2-40B4-BE49-F238E27FC236}">
                  <a16:creationId xmlns:a16="http://schemas.microsoft.com/office/drawing/2014/main" id="{85C9D4EB-0E38-4C00-A93C-0C23EFF21C9B}"/>
                </a:ext>
              </a:extLst>
            </p:cNvPr>
            <p:cNvSpPr/>
            <p:nvPr/>
          </p:nvSpPr>
          <p:spPr>
            <a:xfrm>
              <a:off x="4114800" y="1113978"/>
              <a:ext cx="1828800" cy="2362200"/>
            </a:xfrm>
            <a:prstGeom prst="rect">
              <a:avLst/>
            </a:prstGeom>
            <a:solidFill>
              <a:srgbClr val="4F81BD">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AB06258-80FC-4AED-B371-CE140E45FF36}"/>
                </a:ext>
              </a:extLst>
            </p:cNvPr>
            <p:cNvSpPr/>
            <p:nvPr/>
          </p:nvSpPr>
          <p:spPr>
            <a:xfrm>
              <a:off x="3200400" y="1732114"/>
              <a:ext cx="1828800" cy="2362200"/>
            </a:xfrm>
            <a:prstGeom prst="rect">
              <a:avLst/>
            </a:prstGeom>
            <a:solidFill>
              <a:srgbClr val="4F81BD">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83019BEA-7BC8-4FFB-88DB-7CFFFB1122F9}"/>
                </a:ext>
              </a:extLst>
            </p:cNvPr>
            <p:cNvSpPr/>
            <p:nvPr/>
          </p:nvSpPr>
          <p:spPr>
            <a:xfrm>
              <a:off x="2286000" y="2274051"/>
              <a:ext cx="1828800" cy="2362200"/>
            </a:xfrm>
            <a:prstGeom prst="rect">
              <a:avLst/>
            </a:prstGeom>
            <a:solidFill>
              <a:srgbClr val="4F81BD">
                <a:lumMod val="60000"/>
                <a:lumOff val="4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554527A1-3F77-47EB-8055-D80F3D631353}"/>
                </a:ext>
              </a:extLst>
            </p:cNvPr>
            <p:cNvSpPr/>
            <p:nvPr/>
          </p:nvSpPr>
          <p:spPr>
            <a:xfrm>
              <a:off x="1371600" y="2942778"/>
              <a:ext cx="1828800" cy="2362200"/>
            </a:xfrm>
            <a:prstGeom prst="rect">
              <a:avLst/>
            </a:prstGeom>
            <a:solidFill>
              <a:srgbClr val="4F81BD">
                <a:lumMod val="40000"/>
                <a:lumOff val="6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8F5C13D7-1E13-4F41-A8EA-43162E85D6AD}"/>
                </a:ext>
              </a:extLst>
            </p:cNvPr>
            <p:cNvSpPr/>
            <p:nvPr/>
          </p:nvSpPr>
          <p:spPr>
            <a:xfrm>
              <a:off x="457200" y="3552378"/>
              <a:ext cx="1828800" cy="2362200"/>
            </a:xfrm>
            <a:prstGeom prst="rect">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61D02BC4-0413-4D1A-BC38-5C2D64C68A8A}"/>
                </a:ext>
              </a:extLst>
            </p:cNvPr>
            <p:cNvSpPr txBox="1"/>
            <p:nvPr/>
          </p:nvSpPr>
          <p:spPr>
            <a:xfrm>
              <a:off x="457200" y="3628578"/>
              <a:ext cx="1828800" cy="1524000"/>
            </a:xfrm>
            <a:prstGeom prst="rect">
              <a:avLst/>
            </a:prstGeom>
          </p:spPr>
          <p:txBody>
            <a:bodyPr>
              <a:normAutofit/>
            </a:body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0" cap="none" spc="0" normalizeH="0" baseline="0" noProof="0" dirty="0">
                  <a:ln>
                    <a:noFill/>
                  </a:ln>
                  <a:solidFill>
                    <a:srgbClr val="1F497D">
                      <a:lumMod val="50000"/>
                    </a:srgbClr>
                  </a:solidFill>
                  <a:effectLst/>
                  <a:uLnTx/>
                  <a:uFillTx/>
                </a:rPr>
                <a:t>Narratives</a:t>
              </a:r>
            </a:p>
          </p:txBody>
        </p:sp>
        <p:sp>
          <p:nvSpPr>
            <p:cNvPr id="10" name="TextBox 9">
              <a:extLst>
                <a:ext uri="{FF2B5EF4-FFF2-40B4-BE49-F238E27FC236}">
                  <a16:creationId xmlns:a16="http://schemas.microsoft.com/office/drawing/2014/main" id="{878E5D21-B522-496B-A41F-3D34ABB0952A}"/>
                </a:ext>
              </a:extLst>
            </p:cNvPr>
            <p:cNvSpPr txBox="1"/>
            <p:nvPr/>
          </p:nvSpPr>
          <p:spPr>
            <a:xfrm>
              <a:off x="1371600" y="3018978"/>
              <a:ext cx="1828800" cy="609600"/>
            </a:xfrm>
            <a:prstGeom prst="rect">
              <a:avLst/>
            </a:prstGeom>
          </p:spPr>
          <p:txBody>
            <a:bodyPr>
              <a:normAutofit/>
            </a:body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0" cap="none" spc="0" normalizeH="0" baseline="0" noProof="0" dirty="0">
                  <a:ln>
                    <a:noFill/>
                  </a:ln>
                  <a:solidFill>
                    <a:srgbClr val="1F497D">
                      <a:lumMod val="50000"/>
                    </a:srgbClr>
                  </a:solidFill>
                  <a:effectLst/>
                  <a:uLnTx/>
                  <a:uFillTx/>
                </a:rPr>
                <a:t>Monitoring</a:t>
              </a:r>
            </a:p>
          </p:txBody>
        </p:sp>
        <p:sp>
          <p:nvSpPr>
            <p:cNvPr id="11" name="TextBox 10">
              <a:extLst>
                <a:ext uri="{FF2B5EF4-FFF2-40B4-BE49-F238E27FC236}">
                  <a16:creationId xmlns:a16="http://schemas.microsoft.com/office/drawing/2014/main" id="{7C68BE23-DEA4-42BE-B0CD-B719FD668E86}"/>
                </a:ext>
              </a:extLst>
            </p:cNvPr>
            <p:cNvSpPr txBox="1"/>
            <p:nvPr/>
          </p:nvSpPr>
          <p:spPr>
            <a:xfrm>
              <a:off x="2286000" y="2333178"/>
              <a:ext cx="1828800" cy="609600"/>
            </a:xfrm>
            <a:prstGeom prst="rect">
              <a:avLst/>
            </a:prstGeom>
          </p:spPr>
          <p:txBody>
            <a:bodyPr>
              <a:normAutofit fontScale="92500" lnSpcReduction="10000"/>
            </a:body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0" cap="none" spc="0" normalizeH="0" baseline="0" noProof="0" dirty="0">
                  <a:ln>
                    <a:noFill/>
                  </a:ln>
                  <a:solidFill>
                    <a:prstClr val="white"/>
                  </a:solidFill>
                  <a:effectLst/>
                  <a:uLnTx/>
                  <a:uFillTx/>
                </a:rPr>
                <a:t>Employment Activity Reports</a:t>
              </a:r>
            </a:p>
          </p:txBody>
        </p:sp>
        <p:sp>
          <p:nvSpPr>
            <p:cNvPr id="12" name="TextBox 11">
              <a:extLst>
                <a:ext uri="{FF2B5EF4-FFF2-40B4-BE49-F238E27FC236}">
                  <a16:creationId xmlns:a16="http://schemas.microsoft.com/office/drawing/2014/main" id="{AB32AF19-768F-4A71-A02C-D73268ABB572}"/>
                </a:ext>
              </a:extLst>
            </p:cNvPr>
            <p:cNvSpPr txBox="1"/>
            <p:nvPr/>
          </p:nvSpPr>
          <p:spPr>
            <a:xfrm>
              <a:off x="3200400" y="1799778"/>
              <a:ext cx="1828800" cy="609600"/>
            </a:xfrm>
            <a:prstGeom prst="rect">
              <a:avLst/>
            </a:prstGeom>
          </p:spPr>
          <p:txBody>
            <a:bodyPr>
              <a:normAutofit/>
            </a:body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0" cap="none" spc="0" normalizeH="0" baseline="0" noProof="0" dirty="0">
                <a:ln>
                  <a:noFill/>
                </a:ln>
                <a:solidFill>
                  <a:prstClr val="white"/>
                </a:solidFill>
                <a:effectLst/>
                <a:uLnTx/>
                <a:uFillTx/>
              </a:endParaRPr>
            </a:p>
          </p:txBody>
        </p:sp>
        <p:sp>
          <p:nvSpPr>
            <p:cNvPr id="13" name="TextBox 12">
              <a:extLst>
                <a:ext uri="{FF2B5EF4-FFF2-40B4-BE49-F238E27FC236}">
                  <a16:creationId xmlns:a16="http://schemas.microsoft.com/office/drawing/2014/main" id="{869C1FC9-7ED2-4B56-B511-50F7CA519136}"/>
                </a:ext>
              </a:extLst>
            </p:cNvPr>
            <p:cNvSpPr txBox="1"/>
            <p:nvPr/>
          </p:nvSpPr>
          <p:spPr>
            <a:xfrm>
              <a:off x="4114800" y="1167028"/>
              <a:ext cx="1828800" cy="609600"/>
            </a:xfrm>
            <a:prstGeom prst="rect">
              <a:avLst/>
            </a:prstGeom>
          </p:spPr>
          <p:txBody>
            <a:bodyPr>
              <a:normAutofit fontScale="92500" lnSpcReduction="10000"/>
            </a:body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0" cap="none" spc="0" normalizeH="0" baseline="0" noProof="0" dirty="0">
                  <a:ln>
                    <a:noFill/>
                  </a:ln>
                  <a:solidFill>
                    <a:prstClr val="white"/>
                  </a:solidFill>
                  <a:effectLst/>
                  <a:uLnTx/>
                  <a:uFillTx/>
                </a:rPr>
                <a:t>AAP “Core” Reports</a:t>
              </a:r>
            </a:p>
          </p:txBody>
        </p:sp>
        <p:sp>
          <p:nvSpPr>
            <p:cNvPr id="14" name="TextBox 13">
              <a:extLst>
                <a:ext uri="{FF2B5EF4-FFF2-40B4-BE49-F238E27FC236}">
                  <a16:creationId xmlns:a16="http://schemas.microsoft.com/office/drawing/2014/main" id="{381606CE-AA31-44E7-80EC-94FA486AF695}"/>
                </a:ext>
              </a:extLst>
            </p:cNvPr>
            <p:cNvSpPr txBox="1"/>
            <p:nvPr/>
          </p:nvSpPr>
          <p:spPr>
            <a:xfrm>
              <a:off x="3200400" y="5016052"/>
              <a:ext cx="5562600" cy="365125"/>
            </a:xfrm>
            <a:prstGeom prst="rect">
              <a:avLst/>
            </a:prstGeom>
          </p:spPr>
          <p:txBody>
            <a:bodyPr>
              <a:normAutofit/>
            </a:bodyPr>
            <a:lstStyle/>
            <a:p>
              <a:pPr marL="0" marR="0" lvl="0" indent="0" defTabSz="91440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0" cap="none" spc="0" normalizeH="0" baseline="0" noProof="0" dirty="0">
                  <a:ln>
                    <a:noFill/>
                  </a:ln>
                  <a:solidFill>
                    <a:prstClr val="black">
                      <a:lumMod val="65000"/>
                      <a:lumOff val="35000"/>
                    </a:prstClr>
                  </a:solidFill>
                  <a:effectLst/>
                  <a:uLnTx/>
                  <a:uFillTx/>
                </a:rPr>
                <a:t>Periodic monitoring of employment data </a:t>
              </a:r>
            </a:p>
          </p:txBody>
        </p:sp>
        <p:sp>
          <p:nvSpPr>
            <p:cNvPr id="15" name="TextBox 14">
              <a:extLst>
                <a:ext uri="{FF2B5EF4-FFF2-40B4-BE49-F238E27FC236}">
                  <a16:creationId xmlns:a16="http://schemas.microsoft.com/office/drawing/2014/main" id="{9042F9D2-AD3C-4678-9F08-A34298FB5F0E}"/>
                </a:ext>
              </a:extLst>
            </p:cNvPr>
            <p:cNvSpPr txBox="1"/>
            <p:nvPr/>
          </p:nvSpPr>
          <p:spPr>
            <a:xfrm>
              <a:off x="4114800" y="4085778"/>
              <a:ext cx="4419600" cy="457200"/>
            </a:xfrm>
            <a:prstGeom prst="rect">
              <a:avLst/>
            </a:prstGeom>
          </p:spPr>
          <p:txBody>
            <a:bodyPr/>
            <a:lstStyle/>
            <a:p>
              <a:pPr marL="0" marR="0" lvl="0" indent="0" defTabSz="91440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0" cap="none" spc="0" normalizeH="0" baseline="0" noProof="0" dirty="0">
                  <a:ln>
                    <a:noFill/>
                  </a:ln>
                  <a:solidFill>
                    <a:prstClr val="black">
                      <a:lumMod val="65000"/>
                      <a:lumOff val="35000"/>
                    </a:prstClr>
                  </a:solidFill>
                  <a:effectLst/>
                  <a:uLnTx/>
                  <a:uFillTx/>
                </a:rPr>
                <a:t>Annual statistical reports </a:t>
              </a:r>
              <a:br>
                <a:rPr kumimoji="0" lang="en-US" sz="1600" b="0" i="0" u="none" strike="noStrike" kern="0" cap="none" spc="0" normalizeH="0" baseline="0" noProof="0" dirty="0">
                  <a:ln>
                    <a:noFill/>
                  </a:ln>
                  <a:solidFill>
                    <a:prstClr val="black">
                      <a:lumMod val="65000"/>
                      <a:lumOff val="35000"/>
                    </a:prstClr>
                  </a:solidFill>
                  <a:effectLst/>
                  <a:uLnTx/>
                  <a:uFillTx/>
                </a:rPr>
              </a:br>
              <a:r>
                <a:rPr kumimoji="0" lang="en-US" sz="1600" b="0" i="0" u="none" strike="noStrike" kern="0" cap="none" spc="0" normalizeH="0" baseline="0" noProof="0" dirty="0">
                  <a:ln>
                    <a:noFill/>
                  </a:ln>
                  <a:solidFill>
                    <a:prstClr val="black">
                      <a:lumMod val="65000"/>
                      <a:lumOff val="35000"/>
                    </a:prstClr>
                  </a:solidFill>
                  <a:effectLst/>
                  <a:uLnTx/>
                  <a:uFillTx/>
                </a:rPr>
                <a:t>analyzing performance during prior AAP cycle</a:t>
              </a:r>
            </a:p>
          </p:txBody>
        </p:sp>
        <p:sp>
          <p:nvSpPr>
            <p:cNvPr id="16" name="TextBox 15">
              <a:extLst>
                <a:ext uri="{FF2B5EF4-FFF2-40B4-BE49-F238E27FC236}">
                  <a16:creationId xmlns:a16="http://schemas.microsoft.com/office/drawing/2014/main" id="{324A827F-6947-4FB0-A433-CAE9C57E693A}"/>
                </a:ext>
              </a:extLst>
            </p:cNvPr>
            <p:cNvSpPr txBox="1"/>
            <p:nvPr/>
          </p:nvSpPr>
          <p:spPr>
            <a:xfrm>
              <a:off x="5010150" y="3663067"/>
              <a:ext cx="3886200" cy="457200"/>
            </a:xfrm>
            <a:prstGeom prst="rect">
              <a:avLst/>
            </a:prstGeom>
          </p:spPr>
          <p:txBody>
            <a:bodyPr>
              <a:norm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US" sz="1600" b="0" i="0" u="none" strike="noStrike" kern="0" cap="none" spc="0" normalizeH="0" baseline="0" noProof="0" dirty="0">
                  <a:ln>
                    <a:noFill/>
                  </a:ln>
                  <a:solidFill>
                    <a:prstClr val="black">
                      <a:lumMod val="65000"/>
                      <a:lumOff val="35000"/>
                    </a:prstClr>
                  </a:solidFill>
                  <a:effectLst/>
                  <a:uLnTx/>
                  <a:uFillTx/>
                </a:rPr>
                <a:t>Ongoing good faith efforts</a:t>
              </a:r>
            </a:p>
          </p:txBody>
        </p:sp>
        <p:sp>
          <p:nvSpPr>
            <p:cNvPr id="17" name="TextBox 16">
              <a:extLst>
                <a:ext uri="{FF2B5EF4-FFF2-40B4-BE49-F238E27FC236}">
                  <a16:creationId xmlns:a16="http://schemas.microsoft.com/office/drawing/2014/main" id="{6ED88159-E7F6-4D99-9313-CAF2514B48BA}"/>
                </a:ext>
              </a:extLst>
            </p:cNvPr>
            <p:cNvSpPr txBox="1"/>
            <p:nvPr/>
          </p:nvSpPr>
          <p:spPr>
            <a:xfrm>
              <a:off x="5934075" y="2590801"/>
              <a:ext cx="2667000" cy="1024642"/>
            </a:xfrm>
            <a:prstGeom prst="rect">
              <a:avLst/>
            </a:prstGeom>
          </p:spPr>
          <p:txBody>
            <a:bodyPr>
              <a:normAutofit/>
            </a:bodyPr>
            <a:lstStyle/>
            <a:p>
              <a:pPr marL="0" marR="0" lvl="0" indent="0" defTabSz="91440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0" cap="none" spc="0" normalizeH="0" baseline="0" noProof="0" dirty="0">
                  <a:ln>
                    <a:noFill/>
                  </a:ln>
                  <a:solidFill>
                    <a:prstClr val="black">
                      <a:lumMod val="65000"/>
                      <a:lumOff val="35000"/>
                    </a:prstClr>
                  </a:solidFill>
                  <a:effectLst/>
                  <a:uLnTx/>
                  <a:uFillTx/>
                </a:rPr>
                <a:t>Annual, statistical reports prepared at the beginning</a:t>
              </a:r>
              <a:br>
                <a:rPr kumimoji="0" lang="en-US" sz="1600" b="0" i="0" u="none" strike="noStrike" kern="0" cap="none" spc="0" normalizeH="0" baseline="0" noProof="0" dirty="0">
                  <a:ln>
                    <a:noFill/>
                  </a:ln>
                  <a:solidFill>
                    <a:prstClr val="black">
                      <a:lumMod val="65000"/>
                      <a:lumOff val="35000"/>
                    </a:prstClr>
                  </a:solidFill>
                  <a:effectLst/>
                  <a:uLnTx/>
                  <a:uFillTx/>
                </a:rPr>
              </a:br>
              <a:r>
                <a:rPr kumimoji="0" lang="en-US" sz="1600" b="0" i="0" u="none" strike="noStrike" kern="0" cap="none" spc="0" normalizeH="0" baseline="0" noProof="0" dirty="0">
                  <a:ln>
                    <a:noFill/>
                  </a:ln>
                  <a:solidFill>
                    <a:prstClr val="black">
                      <a:lumMod val="65000"/>
                      <a:lumOff val="35000"/>
                    </a:prstClr>
                  </a:solidFill>
                  <a:effectLst/>
                  <a:uLnTx/>
                  <a:uFillTx/>
                </a:rPr>
                <a:t>of each AAP cycle</a:t>
              </a:r>
            </a:p>
          </p:txBody>
        </p:sp>
        <p:cxnSp>
          <p:nvCxnSpPr>
            <p:cNvPr id="18" name="Straight Connector 17">
              <a:extLst>
                <a:ext uri="{FF2B5EF4-FFF2-40B4-BE49-F238E27FC236}">
                  <a16:creationId xmlns:a16="http://schemas.microsoft.com/office/drawing/2014/main" id="{7C10359A-BD20-4C53-AC4E-6A35A45C1C89}"/>
                </a:ext>
              </a:extLst>
            </p:cNvPr>
            <p:cNvCxnSpPr>
              <a:cxnSpLocks/>
            </p:cNvCxnSpPr>
            <p:nvPr/>
          </p:nvCxnSpPr>
          <p:spPr>
            <a:xfrm>
              <a:off x="2362200" y="5838378"/>
              <a:ext cx="5791200" cy="0"/>
            </a:xfrm>
            <a:prstGeom prst="line">
              <a:avLst/>
            </a:prstGeom>
            <a:noFill/>
            <a:ln w="9525" cap="flat" cmpd="sng" algn="ctr">
              <a:solidFill>
                <a:srgbClr val="4F81BD">
                  <a:shade val="95000"/>
                  <a:satMod val="105000"/>
                </a:srgbClr>
              </a:solidFill>
              <a:prstDash val="solid"/>
            </a:ln>
            <a:effectLst/>
          </p:spPr>
        </p:cxnSp>
        <p:cxnSp>
          <p:nvCxnSpPr>
            <p:cNvPr id="19" name="Straight Connector 18">
              <a:extLst>
                <a:ext uri="{FF2B5EF4-FFF2-40B4-BE49-F238E27FC236}">
                  <a16:creationId xmlns:a16="http://schemas.microsoft.com/office/drawing/2014/main" id="{54824597-C75C-47D1-ABF8-5FA3FAFCEFD9}"/>
                </a:ext>
              </a:extLst>
            </p:cNvPr>
            <p:cNvCxnSpPr>
              <a:cxnSpLocks/>
            </p:cNvCxnSpPr>
            <p:nvPr/>
          </p:nvCxnSpPr>
          <p:spPr>
            <a:xfrm>
              <a:off x="3314700" y="5304978"/>
              <a:ext cx="3390900" cy="0"/>
            </a:xfrm>
            <a:prstGeom prst="line">
              <a:avLst/>
            </a:prstGeom>
            <a:noFill/>
            <a:ln w="9525" cap="flat" cmpd="sng" algn="ctr">
              <a:solidFill>
                <a:srgbClr val="4F81BD">
                  <a:shade val="95000"/>
                  <a:satMod val="105000"/>
                </a:srgbClr>
              </a:solidFill>
              <a:prstDash val="solid"/>
            </a:ln>
            <a:effectLst/>
          </p:spPr>
        </p:cxnSp>
        <p:cxnSp>
          <p:nvCxnSpPr>
            <p:cNvPr id="20" name="Straight Connector 19">
              <a:extLst>
                <a:ext uri="{FF2B5EF4-FFF2-40B4-BE49-F238E27FC236}">
                  <a16:creationId xmlns:a16="http://schemas.microsoft.com/office/drawing/2014/main" id="{12275955-1A24-4F16-844D-E4214D07698C}"/>
                </a:ext>
              </a:extLst>
            </p:cNvPr>
            <p:cNvCxnSpPr>
              <a:cxnSpLocks/>
            </p:cNvCxnSpPr>
            <p:nvPr/>
          </p:nvCxnSpPr>
          <p:spPr>
            <a:xfrm>
              <a:off x="4191000" y="4619178"/>
              <a:ext cx="3810000" cy="0"/>
            </a:xfrm>
            <a:prstGeom prst="line">
              <a:avLst/>
            </a:prstGeom>
            <a:noFill/>
            <a:ln w="9525" cap="flat" cmpd="sng" algn="ctr">
              <a:solidFill>
                <a:srgbClr val="4F81BD">
                  <a:shade val="95000"/>
                  <a:satMod val="105000"/>
                </a:srgbClr>
              </a:solidFill>
              <a:prstDash val="solid"/>
            </a:ln>
            <a:effectLst/>
          </p:spPr>
        </p:cxnSp>
        <p:cxnSp>
          <p:nvCxnSpPr>
            <p:cNvPr id="21" name="Straight Connector 20">
              <a:extLst>
                <a:ext uri="{FF2B5EF4-FFF2-40B4-BE49-F238E27FC236}">
                  <a16:creationId xmlns:a16="http://schemas.microsoft.com/office/drawing/2014/main" id="{777B6F2B-A438-4BEA-AB99-827B81F54539}"/>
                </a:ext>
              </a:extLst>
            </p:cNvPr>
            <p:cNvCxnSpPr>
              <a:cxnSpLocks/>
            </p:cNvCxnSpPr>
            <p:nvPr/>
          </p:nvCxnSpPr>
          <p:spPr>
            <a:xfrm>
              <a:off x="5105400" y="3962400"/>
              <a:ext cx="2209800" cy="0"/>
            </a:xfrm>
            <a:prstGeom prst="line">
              <a:avLst/>
            </a:prstGeom>
            <a:noFill/>
            <a:ln w="9525" cap="flat" cmpd="sng" algn="ctr">
              <a:solidFill>
                <a:srgbClr val="4F81BD">
                  <a:shade val="95000"/>
                  <a:satMod val="105000"/>
                </a:srgbClr>
              </a:solidFill>
              <a:prstDash val="solid"/>
            </a:ln>
            <a:effectLst/>
          </p:spPr>
        </p:cxnSp>
        <p:cxnSp>
          <p:nvCxnSpPr>
            <p:cNvPr id="22" name="Straight Connector 21">
              <a:extLst>
                <a:ext uri="{FF2B5EF4-FFF2-40B4-BE49-F238E27FC236}">
                  <a16:creationId xmlns:a16="http://schemas.microsoft.com/office/drawing/2014/main" id="{BD4B9499-A409-4170-AF28-826BEC746911}"/>
                </a:ext>
              </a:extLst>
            </p:cNvPr>
            <p:cNvCxnSpPr>
              <a:cxnSpLocks/>
            </p:cNvCxnSpPr>
            <p:nvPr/>
          </p:nvCxnSpPr>
          <p:spPr>
            <a:xfrm>
              <a:off x="6019800" y="3438078"/>
              <a:ext cx="2209800" cy="0"/>
            </a:xfrm>
            <a:prstGeom prst="line">
              <a:avLst/>
            </a:prstGeom>
            <a:noFill/>
            <a:ln w="9525" cap="flat" cmpd="sng" algn="ctr">
              <a:solidFill>
                <a:srgbClr val="4F81BD">
                  <a:shade val="95000"/>
                  <a:satMod val="105000"/>
                </a:srgbClr>
              </a:solidFill>
              <a:prstDash val="solid"/>
            </a:ln>
            <a:effectLst/>
          </p:spPr>
        </p:cxnSp>
        <p:sp>
          <p:nvSpPr>
            <p:cNvPr id="23" name="TextBox 22">
              <a:extLst>
                <a:ext uri="{FF2B5EF4-FFF2-40B4-BE49-F238E27FC236}">
                  <a16:creationId xmlns:a16="http://schemas.microsoft.com/office/drawing/2014/main" id="{870A931B-689A-45AF-B7E8-4CB964008E85}"/>
                </a:ext>
              </a:extLst>
            </p:cNvPr>
            <p:cNvSpPr txBox="1"/>
            <p:nvPr/>
          </p:nvSpPr>
          <p:spPr>
            <a:xfrm>
              <a:off x="2286000" y="5562606"/>
              <a:ext cx="6400800" cy="609600"/>
            </a:xfrm>
            <a:prstGeom prst="rect">
              <a:avLst/>
            </a:prstGeom>
          </p:spPr>
          <p:txBody>
            <a:bodyPr>
              <a:normAutofit/>
            </a:bodyPr>
            <a:lstStyle/>
            <a:p>
              <a:pPr marL="0" marR="0" lvl="0" indent="0" defTabSz="91440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0" cap="none" spc="0" normalizeH="0" baseline="0" noProof="0" dirty="0">
                  <a:ln>
                    <a:noFill/>
                  </a:ln>
                  <a:solidFill>
                    <a:prstClr val="black">
                      <a:lumMod val="65000"/>
                      <a:lumOff val="35000"/>
                    </a:prstClr>
                  </a:solidFill>
                  <a:effectLst/>
                  <a:uLnTx/>
                  <a:uFillTx/>
                </a:rPr>
                <a:t>Annual narrative statements describing past, present, future activities</a:t>
              </a:r>
            </a:p>
          </p:txBody>
        </p:sp>
        <p:sp>
          <p:nvSpPr>
            <p:cNvPr id="24" name="TextBox 23">
              <a:extLst>
                <a:ext uri="{FF2B5EF4-FFF2-40B4-BE49-F238E27FC236}">
                  <a16:creationId xmlns:a16="http://schemas.microsoft.com/office/drawing/2014/main" id="{6C123423-B81A-4FBE-8A02-4E1F6E25B9D0}"/>
                </a:ext>
              </a:extLst>
            </p:cNvPr>
            <p:cNvSpPr txBox="1"/>
            <p:nvPr/>
          </p:nvSpPr>
          <p:spPr>
            <a:xfrm>
              <a:off x="3124200" y="1750103"/>
              <a:ext cx="1828800" cy="609600"/>
            </a:xfrm>
            <a:prstGeom prst="rect">
              <a:avLst/>
            </a:prstGeom>
          </p:spPr>
          <p:txBody>
            <a:bodyPr>
              <a:normAutofit fontScale="92500" lnSpcReduction="10000"/>
            </a:body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0" cap="none" spc="0" normalizeH="0" baseline="0" noProof="0" dirty="0">
                  <a:ln>
                    <a:noFill/>
                  </a:ln>
                  <a:solidFill>
                    <a:prstClr val="white"/>
                  </a:solidFill>
                  <a:effectLst/>
                  <a:uLnTx/>
                  <a:uFillTx/>
                </a:rPr>
                <a:t>Good Faith Efforts</a:t>
              </a:r>
            </a:p>
          </p:txBody>
        </p:sp>
      </p:grpSp>
    </p:spTree>
    <p:extLst>
      <p:ext uri="{BB962C8B-B14F-4D97-AF65-F5344CB8AC3E}">
        <p14:creationId xmlns:p14="http://schemas.microsoft.com/office/powerpoint/2010/main" val="17909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C086-8579-4A9E-9712-6FA8FF36B4B6}"/>
              </a:ext>
            </a:extLst>
          </p:cNvPr>
          <p:cNvSpPr>
            <a:spLocks noGrp="1"/>
          </p:cNvSpPr>
          <p:nvPr>
            <p:ph type="title"/>
          </p:nvPr>
        </p:nvSpPr>
        <p:spPr/>
        <p:txBody>
          <a:bodyPr/>
          <a:lstStyle/>
          <a:p>
            <a:r>
              <a:rPr lang="en-US" dirty="0"/>
              <a:t>AAP development process</a:t>
            </a:r>
          </a:p>
        </p:txBody>
      </p:sp>
      <p:graphicFrame>
        <p:nvGraphicFramePr>
          <p:cNvPr id="4" name="Diagram 3">
            <a:extLst>
              <a:ext uri="{FF2B5EF4-FFF2-40B4-BE49-F238E27FC236}">
                <a16:creationId xmlns:a16="http://schemas.microsoft.com/office/drawing/2014/main" id="{4717C74C-E1F5-44E8-BDB7-1F4DEC3A783A}"/>
              </a:ext>
            </a:extLst>
          </p:cNvPr>
          <p:cNvGraphicFramePr/>
          <p:nvPr>
            <p:extLst>
              <p:ext uri="{D42A27DB-BD31-4B8C-83A1-F6EECF244321}">
                <p14:modId xmlns:p14="http://schemas.microsoft.com/office/powerpoint/2010/main" val="1025827275"/>
              </p:ext>
            </p:extLst>
          </p:nvPr>
        </p:nvGraphicFramePr>
        <p:xfrm>
          <a:off x="2004009" y="2136710"/>
          <a:ext cx="8128000" cy="2584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F061551-434A-4A3D-BBED-5DA77CF3682A}"/>
              </a:ext>
            </a:extLst>
          </p:cNvPr>
          <p:cNvSpPr txBox="1"/>
          <p:nvPr/>
        </p:nvSpPr>
        <p:spPr>
          <a:xfrm>
            <a:off x="2004009" y="4721289"/>
            <a:ext cx="2036147" cy="923330"/>
          </a:xfrm>
          <a:prstGeom prst="rect">
            <a:avLst/>
          </a:prstGeom>
          <a:noFill/>
        </p:spPr>
        <p:txBody>
          <a:bodyPr wrap="square" rtlCol="0">
            <a:spAutoFit/>
          </a:bodyPr>
          <a:lstStyle/>
          <a:p>
            <a:r>
              <a:rPr lang="en-US" dirty="0">
                <a:solidFill>
                  <a:srgbClr val="0070C0"/>
                </a:solidFill>
              </a:rPr>
              <a:t>EO 11246 &amp;         Sec 503/VEVRAA AAPs  </a:t>
            </a:r>
          </a:p>
        </p:txBody>
      </p:sp>
      <p:sp>
        <p:nvSpPr>
          <p:cNvPr id="6" name="TextBox 5">
            <a:extLst>
              <a:ext uri="{FF2B5EF4-FFF2-40B4-BE49-F238E27FC236}">
                <a16:creationId xmlns:a16="http://schemas.microsoft.com/office/drawing/2014/main" id="{5A0A44BE-9A3B-42C5-9BF5-305C0885FDA4}"/>
              </a:ext>
            </a:extLst>
          </p:cNvPr>
          <p:cNvSpPr txBox="1"/>
          <p:nvPr/>
        </p:nvSpPr>
        <p:spPr>
          <a:xfrm>
            <a:off x="4040156" y="4721289"/>
            <a:ext cx="2036147" cy="369332"/>
          </a:xfrm>
          <a:prstGeom prst="rect">
            <a:avLst/>
          </a:prstGeom>
          <a:noFill/>
        </p:spPr>
        <p:txBody>
          <a:bodyPr wrap="square" rtlCol="0">
            <a:spAutoFit/>
          </a:bodyPr>
          <a:lstStyle/>
          <a:p>
            <a:r>
              <a:rPr lang="en-US" dirty="0">
                <a:solidFill>
                  <a:schemeClr val="accent1">
                    <a:lumMod val="60000"/>
                    <a:lumOff val="40000"/>
                  </a:schemeClr>
                </a:solidFill>
              </a:rPr>
              <a:t>EO 11246 AAP  </a:t>
            </a:r>
          </a:p>
        </p:txBody>
      </p:sp>
      <p:sp>
        <p:nvSpPr>
          <p:cNvPr id="7" name="TextBox 6">
            <a:extLst>
              <a:ext uri="{FF2B5EF4-FFF2-40B4-BE49-F238E27FC236}">
                <a16:creationId xmlns:a16="http://schemas.microsoft.com/office/drawing/2014/main" id="{91C3F33B-AF2A-44D8-A2E6-1D2450EAD7DF}"/>
              </a:ext>
            </a:extLst>
          </p:cNvPr>
          <p:cNvSpPr txBox="1"/>
          <p:nvPr/>
        </p:nvSpPr>
        <p:spPr>
          <a:xfrm>
            <a:off x="6076303" y="4721289"/>
            <a:ext cx="2036147" cy="646331"/>
          </a:xfrm>
          <a:prstGeom prst="rect">
            <a:avLst/>
          </a:prstGeom>
          <a:noFill/>
        </p:spPr>
        <p:txBody>
          <a:bodyPr wrap="square" rtlCol="0">
            <a:spAutoFit/>
          </a:bodyPr>
          <a:lstStyle/>
          <a:p>
            <a:r>
              <a:rPr lang="en-US" dirty="0">
                <a:solidFill>
                  <a:schemeClr val="accent6">
                    <a:lumMod val="75000"/>
                  </a:schemeClr>
                </a:solidFill>
              </a:rPr>
              <a:t>Sec 503/VEVRAA AAP  </a:t>
            </a:r>
          </a:p>
        </p:txBody>
      </p:sp>
      <p:sp>
        <p:nvSpPr>
          <p:cNvPr id="8" name="TextBox 7">
            <a:extLst>
              <a:ext uri="{FF2B5EF4-FFF2-40B4-BE49-F238E27FC236}">
                <a16:creationId xmlns:a16="http://schemas.microsoft.com/office/drawing/2014/main" id="{973F0CCF-8A3E-47D4-AB55-D0B73F150F37}"/>
              </a:ext>
            </a:extLst>
          </p:cNvPr>
          <p:cNvSpPr txBox="1"/>
          <p:nvPr/>
        </p:nvSpPr>
        <p:spPr>
          <a:xfrm>
            <a:off x="8112450" y="4721289"/>
            <a:ext cx="2036147" cy="923330"/>
          </a:xfrm>
          <a:prstGeom prst="rect">
            <a:avLst/>
          </a:prstGeom>
          <a:noFill/>
        </p:spPr>
        <p:txBody>
          <a:bodyPr wrap="square" rtlCol="0">
            <a:spAutoFit/>
          </a:bodyPr>
          <a:lstStyle/>
          <a:p>
            <a:r>
              <a:rPr lang="en-US" dirty="0">
                <a:solidFill>
                  <a:schemeClr val="accent6">
                    <a:lumMod val="50000"/>
                  </a:schemeClr>
                </a:solidFill>
              </a:rPr>
              <a:t>EO 11246 &amp;         Sec 503/VEVRAA AAPs  </a:t>
            </a:r>
          </a:p>
        </p:txBody>
      </p:sp>
    </p:spTree>
    <p:extLst>
      <p:ext uri="{BB962C8B-B14F-4D97-AF65-F5344CB8AC3E}">
        <p14:creationId xmlns:p14="http://schemas.microsoft.com/office/powerpoint/2010/main" val="3020326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1345-04A3-D24E-A516-E3C8C36154CD}"/>
              </a:ext>
            </a:extLst>
          </p:cNvPr>
          <p:cNvSpPr>
            <a:spLocks noGrp="1"/>
          </p:cNvSpPr>
          <p:nvPr>
            <p:ph type="title"/>
          </p:nvPr>
        </p:nvSpPr>
        <p:spPr>
          <a:xfrm>
            <a:off x="831850" y="1877958"/>
            <a:ext cx="9115038" cy="1471732"/>
          </a:xfrm>
        </p:spPr>
        <p:txBody>
          <a:bodyPr>
            <a:normAutofit/>
          </a:bodyPr>
          <a:lstStyle/>
          <a:p>
            <a:r>
              <a:rPr lang="en-US" sz="6000" dirty="0">
                <a:solidFill>
                  <a:srgbClr val="00B0F0"/>
                </a:solidFill>
              </a:rPr>
              <a:t>Decision #1</a:t>
            </a:r>
          </a:p>
        </p:txBody>
      </p:sp>
      <p:sp>
        <p:nvSpPr>
          <p:cNvPr id="3" name="Title 1">
            <a:extLst>
              <a:ext uri="{FF2B5EF4-FFF2-40B4-BE49-F238E27FC236}">
                <a16:creationId xmlns:a16="http://schemas.microsoft.com/office/drawing/2014/main" id="{F2AA223F-53BC-4EBA-8BDF-6F79B15427E0}"/>
              </a:ext>
            </a:extLst>
          </p:cNvPr>
          <p:cNvSpPr txBox="1">
            <a:spLocks/>
          </p:cNvSpPr>
          <p:nvPr/>
        </p:nvSpPr>
        <p:spPr>
          <a:xfrm>
            <a:off x="831850" y="2638404"/>
            <a:ext cx="9115038" cy="1471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7200" b="1" kern="1200">
                <a:solidFill>
                  <a:schemeClr val="bg1"/>
                </a:solidFill>
                <a:latin typeface="+mj-lt"/>
                <a:ea typeface="+mj-ea"/>
                <a:cs typeface="+mj-cs"/>
              </a:defRPr>
            </a:lvl1pPr>
          </a:lstStyle>
          <a:p>
            <a:r>
              <a:rPr lang="en-US" sz="6000" dirty="0"/>
              <a:t>Determine AAP cycle</a:t>
            </a:r>
          </a:p>
        </p:txBody>
      </p:sp>
      <p:pic>
        <p:nvPicPr>
          <p:cNvPr id="5" name="Graphic 4" descr="Chevron arrows with solid fill">
            <a:extLst>
              <a:ext uri="{FF2B5EF4-FFF2-40B4-BE49-F238E27FC236}">
                <a16:creationId xmlns:a16="http://schemas.microsoft.com/office/drawing/2014/main" id="{B73CA2E6-E0E1-49BA-A6B7-E0EAAD0C30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4983" y="-1217837"/>
            <a:ext cx="3805464" cy="3805464"/>
          </a:xfrm>
          <a:prstGeom prst="rect">
            <a:avLst/>
          </a:prstGeom>
          <a:effectLst>
            <a:innerShdw blurRad="63500" dist="50800">
              <a:prstClr val="black">
                <a:alpha val="50000"/>
              </a:prstClr>
            </a:innerShdw>
          </a:effectLst>
        </p:spPr>
      </p:pic>
    </p:spTree>
    <p:extLst>
      <p:ext uri="{BB962C8B-B14F-4D97-AF65-F5344CB8AC3E}">
        <p14:creationId xmlns:p14="http://schemas.microsoft.com/office/powerpoint/2010/main" val="132095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C19D-E61B-43E6-849D-9532DF89A8CB}"/>
              </a:ext>
            </a:extLst>
          </p:cNvPr>
          <p:cNvSpPr>
            <a:spLocks noGrp="1"/>
          </p:cNvSpPr>
          <p:nvPr>
            <p:ph type="title"/>
          </p:nvPr>
        </p:nvSpPr>
        <p:spPr/>
        <p:txBody>
          <a:bodyPr/>
          <a:lstStyle/>
          <a:p>
            <a:r>
              <a:rPr lang="en-US" dirty="0"/>
              <a:t>Establish your cycle</a:t>
            </a:r>
          </a:p>
        </p:txBody>
      </p:sp>
      <p:sp>
        <p:nvSpPr>
          <p:cNvPr id="3" name="Content Placeholder 2">
            <a:extLst>
              <a:ext uri="{FF2B5EF4-FFF2-40B4-BE49-F238E27FC236}">
                <a16:creationId xmlns:a16="http://schemas.microsoft.com/office/drawing/2014/main" id="{14D2DD7A-9A60-4E3F-AE5D-78C3187757FB}"/>
              </a:ext>
            </a:extLst>
          </p:cNvPr>
          <p:cNvSpPr>
            <a:spLocks noGrp="1"/>
          </p:cNvSpPr>
          <p:nvPr>
            <p:ph idx="1"/>
          </p:nvPr>
        </p:nvSpPr>
        <p:spPr/>
        <p:txBody>
          <a:bodyPr/>
          <a:lstStyle/>
          <a:p>
            <a:r>
              <a:rPr lang="en-US" dirty="0"/>
              <a:t>Covers a 12-month period typically</a:t>
            </a:r>
          </a:p>
          <a:p>
            <a:endParaRPr lang="en-US" dirty="0"/>
          </a:p>
        </p:txBody>
      </p:sp>
      <p:pic>
        <p:nvPicPr>
          <p:cNvPr id="18" name="Graphic 17" descr="Daily calendar">
            <a:extLst>
              <a:ext uri="{FF2B5EF4-FFF2-40B4-BE49-F238E27FC236}">
                <a16:creationId xmlns:a16="http://schemas.microsoft.com/office/drawing/2014/main" id="{8FC4CF05-D8AA-455A-9357-F9344E8A2E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3074" y="1557011"/>
            <a:ext cx="1535742" cy="1535742"/>
          </a:xfrm>
          <a:prstGeom prst="rect">
            <a:avLst/>
          </a:prstGeom>
          <a:effectLst>
            <a:outerShdw blurRad="50800" dist="38100" dir="2700000" algn="tl" rotWithShape="0">
              <a:prstClr val="black">
                <a:alpha val="40000"/>
              </a:prstClr>
            </a:outerShdw>
          </a:effectLst>
        </p:spPr>
      </p:pic>
      <p:pic>
        <p:nvPicPr>
          <p:cNvPr id="19" name="Graphic 18" descr="Daily calendar">
            <a:extLst>
              <a:ext uri="{FF2B5EF4-FFF2-40B4-BE49-F238E27FC236}">
                <a16:creationId xmlns:a16="http://schemas.microsoft.com/office/drawing/2014/main" id="{C44BA1A6-CE3E-43F5-BF23-717A3796CE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03910" y="1557011"/>
            <a:ext cx="1535742" cy="1535742"/>
          </a:xfrm>
          <a:prstGeom prst="rect">
            <a:avLst/>
          </a:prstGeom>
          <a:effectLst>
            <a:outerShdw blurRad="50800" dist="38100" dir="2700000" algn="tl" rotWithShape="0">
              <a:prstClr val="black">
                <a:alpha val="40000"/>
              </a:prstClr>
            </a:outerShdw>
          </a:effectLst>
        </p:spPr>
      </p:pic>
      <p:pic>
        <p:nvPicPr>
          <p:cNvPr id="20" name="Graphic 19" descr="Daily calendar">
            <a:extLst>
              <a:ext uri="{FF2B5EF4-FFF2-40B4-BE49-F238E27FC236}">
                <a16:creationId xmlns:a16="http://schemas.microsoft.com/office/drawing/2014/main" id="{D9972B80-0C4B-4AEE-BCD4-B9F17C6AAE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83393" y="1549532"/>
            <a:ext cx="1535742" cy="1535742"/>
          </a:xfrm>
          <a:prstGeom prst="rect">
            <a:avLst/>
          </a:prstGeom>
          <a:effectLst>
            <a:outerShdw blurRad="50800" dist="38100" dir="2700000" algn="tl" rotWithShape="0">
              <a:prstClr val="black">
                <a:alpha val="40000"/>
              </a:prstClr>
            </a:outerShdw>
          </a:effectLst>
        </p:spPr>
      </p:pic>
      <p:pic>
        <p:nvPicPr>
          <p:cNvPr id="21" name="Graphic 20" descr="Daily calendar">
            <a:extLst>
              <a:ext uri="{FF2B5EF4-FFF2-40B4-BE49-F238E27FC236}">
                <a16:creationId xmlns:a16="http://schemas.microsoft.com/office/drawing/2014/main" id="{BF5A6415-0F0B-40ED-AD99-ACB7409392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18097" y="1551960"/>
            <a:ext cx="1535742" cy="1535742"/>
          </a:xfrm>
          <a:prstGeom prst="rect">
            <a:avLst/>
          </a:prstGeom>
          <a:effectLst>
            <a:outerShdw blurRad="50800" dist="38100" dir="2700000" algn="tl" rotWithShape="0">
              <a:prstClr val="black">
                <a:alpha val="40000"/>
              </a:prstClr>
            </a:outerShdw>
          </a:effectLst>
        </p:spPr>
      </p:pic>
      <p:pic>
        <p:nvPicPr>
          <p:cNvPr id="24" name="Graphic 23" descr="Daily calendar">
            <a:extLst>
              <a:ext uri="{FF2B5EF4-FFF2-40B4-BE49-F238E27FC236}">
                <a16:creationId xmlns:a16="http://schemas.microsoft.com/office/drawing/2014/main" id="{8A2B1381-D850-46CC-8A38-EEA638E1D3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03074" y="3074444"/>
            <a:ext cx="1535742" cy="1535742"/>
          </a:xfrm>
          <a:prstGeom prst="rect">
            <a:avLst/>
          </a:prstGeom>
          <a:effectLst>
            <a:outerShdw blurRad="50800" dist="38100" dir="2700000" algn="tl" rotWithShape="0">
              <a:prstClr val="black">
                <a:alpha val="40000"/>
              </a:prstClr>
            </a:outerShdw>
          </a:effectLst>
        </p:spPr>
      </p:pic>
      <p:pic>
        <p:nvPicPr>
          <p:cNvPr id="25" name="Graphic 24" descr="Daily calendar">
            <a:extLst>
              <a:ext uri="{FF2B5EF4-FFF2-40B4-BE49-F238E27FC236}">
                <a16:creationId xmlns:a16="http://schemas.microsoft.com/office/drawing/2014/main" id="{B3FCF249-6FE7-45F2-9463-2F85C72E762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03910" y="3074444"/>
            <a:ext cx="1535742" cy="1535742"/>
          </a:xfrm>
          <a:prstGeom prst="rect">
            <a:avLst/>
          </a:prstGeom>
          <a:effectLst>
            <a:outerShdw blurRad="50800" dist="38100" dir="2700000" algn="tl" rotWithShape="0">
              <a:prstClr val="black">
                <a:alpha val="40000"/>
              </a:prstClr>
            </a:outerShdw>
          </a:effectLst>
        </p:spPr>
      </p:pic>
      <p:pic>
        <p:nvPicPr>
          <p:cNvPr id="26" name="Graphic 25" descr="Daily calendar">
            <a:extLst>
              <a:ext uri="{FF2B5EF4-FFF2-40B4-BE49-F238E27FC236}">
                <a16:creationId xmlns:a16="http://schemas.microsoft.com/office/drawing/2014/main" id="{4D2EBED2-0F92-4B4B-929C-C803954656B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83393" y="3066965"/>
            <a:ext cx="1535742" cy="1535742"/>
          </a:xfrm>
          <a:prstGeom prst="rect">
            <a:avLst/>
          </a:prstGeom>
          <a:effectLst>
            <a:outerShdw blurRad="50800" dist="38100" dir="2700000" algn="tl" rotWithShape="0">
              <a:prstClr val="black">
                <a:alpha val="40000"/>
              </a:prstClr>
            </a:outerShdw>
          </a:effectLst>
        </p:spPr>
      </p:pic>
      <p:pic>
        <p:nvPicPr>
          <p:cNvPr id="27" name="Graphic 26" descr="Daily calendar">
            <a:extLst>
              <a:ext uri="{FF2B5EF4-FFF2-40B4-BE49-F238E27FC236}">
                <a16:creationId xmlns:a16="http://schemas.microsoft.com/office/drawing/2014/main" id="{86470595-0E37-4732-8FCC-FA77E25FE02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718097" y="3069393"/>
            <a:ext cx="1535742" cy="1535742"/>
          </a:xfrm>
          <a:prstGeom prst="rect">
            <a:avLst/>
          </a:prstGeom>
          <a:effectLst>
            <a:outerShdw blurRad="50800" dist="38100" dir="2700000" algn="tl" rotWithShape="0">
              <a:prstClr val="black">
                <a:alpha val="40000"/>
              </a:prstClr>
            </a:outerShdw>
          </a:effectLst>
        </p:spPr>
      </p:pic>
      <p:pic>
        <p:nvPicPr>
          <p:cNvPr id="28" name="Graphic 27" descr="Daily calendar">
            <a:extLst>
              <a:ext uri="{FF2B5EF4-FFF2-40B4-BE49-F238E27FC236}">
                <a16:creationId xmlns:a16="http://schemas.microsoft.com/office/drawing/2014/main" id="{A5CB27F9-F71B-48E6-BE28-5C929B9A658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018605" y="4482098"/>
            <a:ext cx="1535742" cy="1535742"/>
          </a:xfrm>
          <a:prstGeom prst="rect">
            <a:avLst/>
          </a:prstGeom>
          <a:effectLst>
            <a:outerShdw blurRad="50800" dist="38100" dir="2700000" algn="tl" rotWithShape="0">
              <a:prstClr val="black">
                <a:alpha val="40000"/>
              </a:prstClr>
            </a:outerShdw>
          </a:effectLst>
        </p:spPr>
      </p:pic>
      <p:pic>
        <p:nvPicPr>
          <p:cNvPr id="29" name="Graphic 28" descr="Daily calendar">
            <a:extLst>
              <a:ext uri="{FF2B5EF4-FFF2-40B4-BE49-F238E27FC236}">
                <a16:creationId xmlns:a16="http://schemas.microsoft.com/office/drawing/2014/main" id="{5ABFD57D-0E43-4EFB-A92E-A6838EA6F7B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019441" y="4482098"/>
            <a:ext cx="1535742" cy="1535742"/>
          </a:xfrm>
          <a:prstGeom prst="rect">
            <a:avLst/>
          </a:prstGeom>
          <a:effectLst>
            <a:outerShdw blurRad="50800" dist="38100" dir="2700000" algn="tl" rotWithShape="0">
              <a:prstClr val="black">
                <a:alpha val="40000"/>
              </a:prstClr>
            </a:outerShdw>
          </a:effectLst>
        </p:spPr>
      </p:pic>
      <p:pic>
        <p:nvPicPr>
          <p:cNvPr id="30" name="Graphic 29" descr="Daily calendar">
            <a:extLst>
              <a:ext uri="{FF2B5EF4-FFF2-40B4-BE49-F238E27FC236}">
                <a16:creationId xmlns:a16="http://schemas.microsoft.com/office/drawing/2014/main" id="{46D4F414-16CC-4B64-AA7A-51CBBC305E6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398924" y="4474619"/>
            <a:ext cx="1535742" cy="1535742"/>
          </a:xfrm>
          <a:prstGeom prst="rect">
            <a:avLst/>
          </a:prstGeom>
          <a:effectLst>
            <a:outerShdw blurRad="50800" dist="38100" dir="2700000" algn="tl" rotWithShape="0">
              <a:prstClr val="black">
                <a:alpha val="40000"/>
              </a:prstClr>
            </a:outerShdw>
          </a:effectLst>
        </p:spPr>
      </p:pic>
      <p:pic>
        <p:nvPicPr>
          <p:cNvPr id="31" name="Graphic 30" descr="Daily calendar">
            <a:extLst>
              <a:ext uri="{FF2B5EF4-FFF2-40B4-BE49-F238E27FC236}">
                <a16:creationId xmlns:a16="http://schemas.microsoft.com/office/drawing/2014/main" id="{8EC3425F-A672-43CB-996D-EAA51332720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733628" y="4477047"/>
            <a:ext cx="1535742" cy="153574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57400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C19D-E61B-43E6-849D-9532DF89A8CB}"/>
              </a:ext>
            </a:extLst>
          </p:cNvPr>
          <p:cNvSpPr>
            <a:spLocks noGrp="1"/>
          </p:cNvSpPr>
          <p:nvPr>
            <p:ph type="title"/>
          </p:nvPr>
        </p:nvSpPr>
        <p:spPr/>
        <p:txBody>
          <a:bodyPr/>
          <a:lstStyle/>
          <a:p>
            <a:r>
              <a:rPr lang="en-US" dirty="0"/>
              <a:t>Establish your cycle</a:t>
            </a:r>
          </a:p>
        </p:txBody>
      </p:sp>
      <p:sp>
        <p:nvSpPr>
          <p:cNvPr id="3" name="Content Placeholder 2">
            <a:extLst>
              <a:ext uri="{FF2B5EF4-FFF2-40B4-BE49-F238E27FC236}">
                <a16:creationId xmlns:a16="http://schemas.microsoft.com/office/drawing/2014/main" id="{14D2DD7A-9A60-4E3F-AE5D-78C3187757FB}"/>
              </a:ext>
            </a:extLst>
          </p:cNvPr>
          <p:cNvSpPr>
            <a:spLocks noGrp="1"/>
          </p:cNvSpPr>
          <p:nvPr>
            <p:ph idx="1"/>
          </p:nvPr>
        </p:nvSpPr>
        <p:spPr/>
        <p:txBody>
          <a:bodyPr/>
          <a:lstStyle/>
          <a:p>
            <a:r>
              <a:rPr lang="en-US" dirty="0">
                <a:solidFill>
                  <a:schemeClr val="tx1">
                    <a:lumMod val="50000"/>
                    <a:lumOff val="50000"/>
                  </a:schemeClr>
                </a:solidFill>
              </a:rPr>
              <a:t>Covers a 12-month period typically</a:t>
            </a:r>
          </a:p>
          <a:p>
            <a:r>
              <a:rPr lang="en-US" dirty="0"/>
              <a:t>Organization controls period</a:t>
            </a:r>
          </a:p>
          <a:p>
            <a:endParaRPr lang="en-US" dirty="0"/>
          </a:p>
        </p:txBody>
      </p:sp>
      <p:pic>
        <p:nvPicPr>
          <p:cNvPr id="10" name="Graphic 9" descr="Building">
            <a:extLst>
              <a:ext uri="{FF2B5EF4-FFF2-40B4-BE49-F238E27FC236}">
                <a16:creationId xmlns:a16="http://schemas.microsoft.com/office/drawing/2014/main" id="{EFFBB74D-D4B9-4DDE-A9EE-898DAC8D4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97644" y="1596092"/>
            <a:ext cx="3795716" cy="3795716"/>
          </a:xfrm>
          <a:prstGeom prst="rect">
            <a:avLst/>
          </a:prstGeom>
          <a:effectLst>
            <a:outerShdw blurRad="50800" dist="38100" dir="2700000" algn="tl" rotWithShape="0">
              <a:prstClr val="black">
                <a:alpha val="40000"/>
              </a:prstClr>
            </a:outerShdw>
          </a:effectLst>
        </p:spPr>
      </p:pic>
      <p:pic>
        <p:nvPicPr>
          <p:cNvPr id="12" name="Graphic 11" descr="Monthly calendar">
            <a:extLst>
              <a:ext uri="{FF2B5EF4-FFF2-40B4-BE49-F238E27FC236}">
                <a16:creationId xmlns:a16="http://schemas.microsoft.com/office/drawing/2014/main" id="{2F59C8A7-573C-435C-8727-7472ED601C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62368" y="2921655"/>
            <a:ext cx="3168870" cy="316887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9017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C19D-E61B-43E6-849D-9532DF89A8CB}"/>
              </a:ext>
            </a:extLst>
          </p:cNvPr>
          <p:cNvSpPr>
            <a:spLocks noGrp="1"/>
          </p:cNvSpPr>
          <p:nvPr>
            <p:ph type="title"/>
          </p:nvPr>
        </p:nvSpPr>
        <p:spPr/>
        <p:txBody>
          <a:bodyPr/>
          <a:lstStyle/>
          <a:p>
            <a:r>
              <a:rPr lang="en-US" dirty="0"/>
              <a:t>Establish your cycle</a:t>
            </a:r>
          </a:p>
        </p:txBody>
      </p:sp>
      <p:sp>
        <p:nvSpPr>
          <p:cNvPr id="3" name="Content Placeholder 2">
            <a:extLst>
              <a:ext uri="{FF2B5EF4-FFF2-40B4-BE49-F238E27FC236}">
                <a16:creationId xmlns:a16="http://schemas.microsoft.com/office/drawing/2014/main" id="{14D2DD7A-9A60-4E3F-AE5D-78C3187757FB}"/>
              </a:ext>
            </a:extLst>
          </p:cNvPr>
          <p:cNvSpPr>
            <a:spLocks noGrp="1"/>
          </p:cNvSpPr>
          <p:nvPr>
            <p:ph idx="1"/>
          </p:nvPr>
        </p:nvSpPr>
        <p:spPr/>
        <p:txBody>
          <a:bodyPr/>
          <a:lstStyle/>
          <a:p>
            <a:r>
              <a:rPr lang="en-US" dirty="0">
                <a:solidFill>
                  <a:schemeClr val="tx1">
                    <a:lumMod val="50000"/>
                    <a:lumOff val="50000"/>
                  </a:schemeClr>
                </a:solidFill>
              </a:rPr>
              <a:t>Covers a 12-month period typically</a:t>
            </a:r>
          </a:p>
          <a:p>
            <a:r>
              <a:rPr lang="en-US" dirty="0">
                <a:solidFill>
                  <a:schemeClr val="tx1">
                    <a:lumMod val="50000"/>
                    <a:lumOff val="50000"/>
                  </a:schemeClr>
                </a:solidFill>
              </a:rPr>
              <a:t>Organization controls period</a:t>
            </a:r>
          </a:p>
          <a:p>
            <a:r>
              <a:rPr lang="en-US" dirty="0"/>
              <a:t>Each facility can have its own cycle</a:t>
            </a:r>
          </a:p>
          <a:p>
            <a:endParaRPr lang="en-US" dirty="0"/>
          </a:p>
        </p:txBody>
      </p:sp>
      <p:pic>
        <p:nvPicPr>
          <p:cNvPr id="6" name="Content Placeholder 5" descr="Repeat">
            <a:extLst>
              <a:ext uri="{FF2B5EF4-FFF2-40B4-BE49-F238E27FC236}">
                <a16:creationId xmlns:a16="http://schemas.microsoft.com/office/drawing/2014/main" id="{D8E462BC-51AB-4EE6-AC6D-27B3AB94A041}"/>
              </a:ext>
            </a:extLst>
          </p:cNvPr>
          <p:cNvPicPr>
            <a:picLocks noGrp="1" noChangeAspect="1"/>
          </p:cNvPicPr>
          <p:nvPr>
            <p:ph idx="13"/>
          </p:nvPr>
        </p:nvPicPr>
        <p:blipFill>
          <a:blip r:embed="rId4">
            <a:extLst>
              <a:ext uri="{96DAC541-7B7A-43D3-8B79-37D633B846F1}">
                <asvg:svgBlip xmlns:asvg="http://schemas.microsoft.com/office/drawing/2016/SVG/main" r:embed="rId5"/>
              </a:ext>
            </a:extLst>
          </a:blip>
          <a:stretch>
            <a:fillRect/>
          </a:stretch>
        </p:blipFill>
        <p:spPr>
          <a:xfrm>
            <a:off x="6986751" y="5139015"/>
            <a:ext cx="914400" cy="914400"/>
          </a:xfrm>
          <a:effectLst>
            <a:outerShdw blurRad="50800" dist="38100" dir="2700000" algn="tl" rotWithShape="0">
              <a:prstClr val="black">
                <a:alpha val="40000"/>
              </a:prstClr>
            </a:outerShdw>
          </a:effectLst>
        </p:spPr>
      </p:pic>
      <p:pic>
        <p:nvPicPr>
          <p:cNvPr id="13" name="Graphic 12" descr="Hierarchy">
            <a:extLst>
              <a:ext uri="{FF2B5EF4-FFF2-40B4-BE49-F238E27FC236}">
                <a16:creationId xmlns:a16="http://schemas.microsoft.com/office/drawing/2014/main" id="{DB0E3E74-0342-4F28-A113-74294AB1E0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00345" y="1718981"/>
            <a:ext cx="3952345" cy="3952345"/>
          </a:xfrm>
          <a:prstGeom prst="rect">
            <a:avLst/>
          </a:prstGeom>
          <a:effectLst>
            <a:outerShdw blurRad="50800" dist="38100" dir="2700000" algn="tl" rotWithShape="0">
              <a:prstClr val="black">
                <a:alpha val="40000"/>
              </a:prstClr>
            </a:outerShdw>
          </a:effectLst>
        </p:spPr>
      </p:pic>
      <p:pic>
        <p:nvPicPr>
          <p:cNvPr id="16" name="Content Placeholder 5" descr="Repeat">
            <a:extLst>
              <a:ext uri="{FF2B5EF4-FFF2-40B4-BE49-F238E27FC236}">
                <a16:creationId xmlns:a16="http://schemas.microsoft.com/office/drawing/2014/main" id="{8ED32166-13D2-4CD9-885D-7D226B363C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26971" y="5139015"/>
            <a:ext cx="914400" cy="914400"/>
          </a:xfrm>
          <a:prstGeom prst="rect">
            <a:avLst/>
          </a:prstGeom>
          <a:effectLst>
            <a:outerShdw blurRad="50800" dist="38100" dir="2700000" algn="tl" rotWithShape="0">
              <a:prstClr val="black">
                <a:alpha val="40000"/>
              </a:prstClr>
            </a:outerShdw>
          </a:effectLst>
        </p:spPr>
      </p:pic>
      <p:pic>
        <p:nvPicPr>
          <p:cNvPr id="17" name="Content Placeholder 5" descr="Repeat">
            <a:extLst>
              <a:ext uri="{FF2B5EF4-FFF2-40B4-BE49-F238E27FC236}">
                <a16:creationId xmlns:a16="http://schemas.microsoft.com/office/drawing/2014/main" id="{EF610954-7F4E-4145-8653-CACE34DE3A7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67191" y="5139015"/>
            <a:ext cx="914400" cy="914400"/>
          </a:xfrm>
          <a:prstGeom prst="rect">
            <a:avLst/>
          </a:prstGeom>
          <a:effectLst>
            <a:outerShdw blurRad="50800" dist="38100" dir="2700000" algn="tl" rotWithShape="0">
              <a:prstClr val="black">
                <a:alpha val="40000"/>
              </a:prstClr>
            </a:outerShdw>
          </a:effectLst>
        </p:spPr>
      </p:pic>
      <p:pic>
        <p:nvPicPr>
          <p:cNvPr id="18" name="Content Placeholder 5" descr="Repeat">
            <a:extLst>
              <a:ext uri="{FF2B5EF4-FFF2-40B4-BE49-F238E27FC236}">
                <a16:creationId xmlns:a16="http://schemas.microsoft.com/office/drawing/2014/main" id="{6726E8AB-4F3B-4A61-852A-DD2DFE43DE4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19317" y="1336892"/>
            <a:ext cx="914400" cy="914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1460850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WC-2020TrainingTemplate-2" id="{223AF07B-A006-F14A-BE89-900EBE0F3592}" vid="{DC845935-2748-7A4A-9578-5166E79CDE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6C630C9A9CC84792E4386D7486F415" ma:contentTypeVersion="18" ma:contentTypeDescription="Create a new document." ma:contentTypeScope="" ma:versionID="02c9e5bfd02fe99cbd4b135023e1f1c4">
  <xsd:schema xmlns:xsd="http://www.w3.org/2001/XMLSchema" xmlns:xs="http://www.w3.org/2001/XMLSchema" xmlns:p="http://schemas.microsoft.com/office/2006/metadata/properties" xmlns:ns2="1a070fb7-4878-4d92-aa17-e25db9ea395c" xmlns:ns3="dedce7c5-141b-4030-bed8-21cac6f66f1a" targetNamespace="http://schemas.microsoft.com/office/2006/metadata/properties" ma:root="true" ma:fieldsID="05e23b0fe678d248758f11f3eee0c95c" ns2:_="" ns3:_="">
    <xsd:import namespace="1a070fb7-4878-4d92-aa17-e25db9ea395c"/>
    <xsd:import namespace="dedce7c5-141b-4030-bed8-21cac6f66f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070fb7-4878-4d92-aa17-e25db9ea39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1782fe-6c16-4da0-8d23-620fcdaa3f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dce7c5-141b-4030-bed8-21cac6f66f1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2ae684-37b6-4c47-85e7-9f7f010088be}" ma:internalName="TaxCatchAll" ma:showField="CatchAllData" ma:web="dedce7c5-141b-4030-bed8-21cac6f66f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070fb7-4878-4d92-aa17-e25db9ea395c">
      <Terms xmlns="http://schemas.microsoft.com/office/infopath/2007/PartnerControls"/>
    </lcf76f155ced4ddcb4097134ff3c332f>
    <TaxCatchAll xmlns="dedce7c5-141b-4030-bed8-21cac6f66f1a" xsi:nil="true"/>
  </documentManagement>
</p:properties>
</file>

<file path=customXml/itemProps1.xml><?xml version="1.0" encoding="utf-8"?>
<ds:datastoreItem xmlns:ds="http://schemas.openxmlformats.org/officeDocument/2006/customXml" ds:itemID="{ADC50FEB-FA54-463E-AA59-F3A8D8CF8C59}"/>
</file>

<file path=customXml/itemProps2.xml><?xml version="1.0" encoding="utf-8"?>
<ds:datastoreItem xmlns:ds="http://schemas.openxmlformats.org/officeDocument/2006/customXml" ds:itemID="{8AD1B98A-8C81-48F5-A9EA-53C74BE20826}"/>
</file>

<file path=customXml/itemProps3.xml><?xml version="1.0" encoding="utf-8"?>
<ds:datastoreItem xmlns:ds="http://schemas.openxmlformats.org/officeDocument/2006/customXml" ds:itemID="{15EE0734-F377-45E9-85B0-743DC8F613C7}"/>
</file>

<file path=docProps/app.xml><?xml version="1.0" encoding="utf-8"?>
<Properties xmlns="http://schemas.openxmlformats.org/officeDocument/2006/extended-properties" xmlns:vt="http://schemas.openxmlformats.org/officeDocument/2006/docPropsVTypes">
  <Template>CWC-2020TrainingTemplate-2</Template>
  <TotalTime>984</TotalTime>
  <Words>2219</Words>
  <Application>Microsoft Office PowerPoint</Application>
  <PresentationFormat>Widescreen</PresentationFormat>
  <Paragraphs>220</Paragraphs>
  <Slides>32</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Calibri</vt:lpstr>
      <vt:lpstr>Calibri Light</vt:lpstr>
      <vt:lpstr>System Font Regular</vt:lpstr>
      <vt:lpstr>Office Theme</vt:lpstr>
      <vt:lpstr>We’ll be starting shortly</vt:lpstr>
      <vt:lpstr>PowerPoint Presentation</vt:lpstr>
      <vt:lpstr>Welcome</vt:lpstr>
      <vt:lpstr>AAP components</vt:lpstr>
      <vt:lpstr>AAP development process</vt:lpstr>
      <vt:lpstr>Decision #1</vt:lpstr>
      <vt:lpstr>Establish your cycle</vt:lpstr>
      <vt:lpstr>Establish your cycle</vt:lpstr>
      <vt:lpstr>Establish your cycle</vt:lpstr>
      <vt:lpstr>Establish your cycle</vt:lpstr>
      <vt:lpstr>Discussion</vt:lpstr>
      <vt:lpstr>Discussion</vt:lpstr>
      <vt:lpstr>Discussion</vt:lpstr>
      <vt:lpstr>Discussion</vt:lpstr>
      <vt:lpstr>Discussion</vt:lpstr>
      <vt:lpstr>Discussion</vt:lpstr>
      <vt:lpstr>Decision #2</vt:lpstr>
      <vt:lpstr>Snapshot</vt:lpstr>
      <vt:lpstr>Who to include</vt:lpstr>
      <vt:lpstr>Who to include</vt:lpstr>
      <vt:lpstr>When to extract snapshot</vt:lpstr>
      <vt:lpstr>Scenario activity</vt:lpstr>
      <vt:lpstr>Data fields to include in snapshot</vt:lpstr>
      <vt:lpstr>Data for Employment Transaction Reports</vt:lpstr>
      <vt:lpstr>Transaction data</vt:lpstr>
      <vt:lpstr>Who to partner with to pull snapshot</vt:lpstr>
      <vt:lpstr>Identifying data fields</vt:lpstr>
      <vt:lpstr>Why such a big focus on data?</vt:lpstr>
      <vt:lpstr>Key takeaways</vt:lpstr>
      <vt:lpstr>Key takeaways</vt:lpstr>
      <vt:lpstr>Questions?</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McNally - NTLAKIS</dc:creator>
  <cp:lastModifiedBy>Danny Petrella - NTLAKIS</cp:lastModifiedBy>
  <cp:revision>58</cp:revision>
  <dcterms:created xsi:type="dcterms:W3CDTF">2020-01-09T15:17:24Z</dcterms:created>
  <dcterms:modified xsi:type="dcterms:W3CDTF">2021-04-08T21:26:34Z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0x010100FB6C630C9A9CC84792E4386D7486F415</vt:lpwstr>
  </property>
  <property fmtid="{D5CDD505-2E9C-101B-9397-08002B2CF9AE}" pid="3" name="MediaServiceImageTags">
    <vt:lpwstr/>
  </property>
</Properties>
</file>